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67" r:id="rId3"/>
    <p:sldId id="268" r:id="rId4"/>
    <p:sldId id="257" r:id="rId5"/>
    <p:sldId id="258" r:id="rId6"/>
    <p:sldId id="259" r:id="rId7"/>
    <p:sldId id="260" r:id="rId8"/>
    <p:sldId id="261" r:id="rId9"/>
    <p:sldId id="262" r:id="rId10"/>
    <p:sldId id="263" r:id="rId11"/>
    <p:sldId id="264" r:id="rId12"/>
    <p:sldId id="265" r:id="rId13"/>
    <p:sldId id="266" r:id="rId14"/>
    <p:sldId id="272" r:id="rId15"/>
    <p:sldId id="273" r:id="rId16"/>
    <p:sldId id="269" r:id="rId17"/>
    <p:sldId id="270" r:id="rId18"/>
    <p:sldId id="271"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74" d="100"/>
          <a:sy n="74" d="100"/>
        </p:scale>
        <p:origin x="37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217857-D9D3-40B0-8DA9-D603FF6ABCFE}" type="datetimeFigureOut">
              <a:rPr lang="en-US" smtClean="0"/>
              <a:t>12/3/2016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EE78C8-0F6E-4862-A9F7-EA383DAA98AF}" type="slidenum">
              <a:rPr lang="en-US" smtClean="0"/>
              <a:t>‹#›</a:t>
            </a:fld>
            <a:endParaRPr lang="en-US"/>
          </a:p>
        </p:txBody>
      </p:sp>
    </p:spTree>
    <p:extLst>
      <p:ext uri="{BB962C8B-B14F-4D97-AF65-F5344CB8AC3E}">
        <p14:creationId xmlns:p14="http://schemas.microsoft.com/office/powerpoint/2010/main" val="2163791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EE78C8-0F6E-4862-A9F7-EA383DAA98AF}" type="slidenum">
              <a:rPr lang="en-US" smtClean="0"/>
              <a:t>1</a:t>
            </a:fld>
            <a:endParaRPr lang="en-US"/>
          </a:p>
        </p:txBody>
      </p:sp>
    </p:spTree>
    <p:extLst>
      <p:ext uri="{BB962C8B-B14F-4D97-AF65-F5344CB8AC3E}">
        <p14:creationId xmlns:p14="http://schemas.microsoft.com/office/powerpoint/2010/main" val="674452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FB22CE9-1859-43B1-8057-52F5FDACD2F8}" type="datetimeFigureOut">
              <a:rPr lang="en-US" smtClean="0"/>
              <a:t>12/3/2016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2468511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B22CE9-1859-43B1-8057-52F5FDACD2F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3403193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B22CE9-1859-43B1-8057-52F5FDACD2F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35930821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B22CE9-1859-43B1-8057-52F5FDACD2F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032EC-8273-4CB0-8661-474645BEDD38}"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66806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B22CE9-1859-43B1-8057-52F5FDACD2F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1826664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FB22CE9-1859-43B1-8057-52F5FDACD2F8}" type="datetimeFigureOut">
              <a:rPr lang="en-US" smtClean="0"/>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25387466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FB22CE9-1859-43B1-8057-52F5FDACD2F8}" type="datetimeFigureOut">
              <a:rPr lang="en-US" smtClean="0"/>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1623309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B22CE9-1859-43B1-8057-52F5FDACD2F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594237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B22CE9-1859-43B1-8057-52F5FDACD2F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2097432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B22CE9-1859-43B1-8057-52F5FDACD2F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880028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B22CE9-1859-43B1-8057-52F5FDACD2F8}" type="datetimeFigureOut">
              <a:rPr lang="en-US" smtClean="0"/>
              <a:t>12/3/2016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9499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B22CE9-1859-43B1-8057-52F5FDACD2F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81444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B22CE9-1859-43B1-8057-52F5FDACD2F8}" type="datetimeFigureOut">
              <a:rPr lang="en-US" smtClean="0"/>
              <a:t>12/3/2016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2856420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B22CE9-1859-43B1-8057-52F5FDACD2F8}" type="datetimeFigureOut">
              <a:rPr lang="en-US" smtClean="0"/>
              <a:t>12/3/2016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2477676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B22CE9-1859-43B1-8057-52F5FDACD2F8}" type="datetimeFigureOut">
              <a:rPr lang="en-US" smtClean="0"/>
              <a:t>12/3/2016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609321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B22CE9-1859-43B1-8057-52F5FDACD2F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1886983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B22CE9-1859-43B1-8057-52F5FDACD2F8}" type="datetimeFigureOut">
              <a:rPr lang="en-US" smtClean="0"/>
              <a:t>12/3/2016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032EC-8273-4CB0-8661-474645BEDD38}" type="slidenum">
              <a:rPr lang="en-US" smtClean="0"/>
              <a:t>‹#›</a:t>
            </a:fld>
            <a:endParaRPr lang="en-US"/>
          </a:p>
        </p:txBody>
      </p:sp>
    </p:spTree>
    <p:extLst>
      <p:ext uri="{BB962C8B-B14F-4D97-AF65-F5344CB8AC3E}">
        <p14:creationId xmlns:p14="http://schemas.microsoft.com/office/powerpoint/2010/main" val="4056254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1FB22CE9-1859-43B1-8057-52F5FDACD2F8}" type="datetimeFigureOut">
              <a:rPr lang="en-US" smtClean="0"/>
              <a:t>12/3/2016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65032EC-8273-4CB0-8661-474645BEDD38}" type="slidenum">
              <a:rPr lang="en-US" smtClean="0"/>
              <a:t>‹#›</a:t>
            </a:fld>
            <a:endParaRPr lang="en-US"/>
          </a:p>
        </p:txBody>
      </p:sp>
    </p:spTree>
    <p:extLst>
      <p:ext uri="{BB962C8B-B14F-4D97-AF65-F5344CB8AC3E}">
        <p14:creationId xmlns:p14="http://schemas.microsoft.com/office/powerpoint/2010/main" val="64814291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purl.org/dc/elements/1.1/relation" TargetMode="External"/><Relationship Id="rId2" Type="http://schemas.openxmlformats.org/officeDocument/2006/relationships/hyperlink" Target="http://purl.org/dc/elements/1.1/publishe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purl.org/dc/elements/1.1/source" TargetMode="External"/><Relationship Id="rId2" Type="http://schemas.openxmlformats.org/officeDocument/2006/relationships/hyperlink" Target="http://purl.org/dc/elements/1.1/right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purl.org/dc/elements/1.1/title" TargetMode="External"/><Relationship Id="rId2" Type="http://schemas.openxmlformats.org/officeDocument/2006/relationships/hyperlink" Target="http://purl.org/dc/elements/1.1/subjec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purl.org/dc/elements/1.1/typ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2" Type="http://schemas.openxmlformats.org/officeDocument/2006/relationships/hyperlink" Target="References/ResDC.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References/Search%20-%20ISO.html" TargetMode="External"/><Relationship Id="rId2" Type="http://schemas.openxmlformats.org/officeDocument/2006/relationships/hyperlink" Target="References/Home%20-%20National%20Information%20Standards%20Organization.html" TargetMode="External"/><Relationship Id="rId1" Type="http://schemas.openxmlformats.org/officeDocument/2006/relationships/slideLayout" Target="../slideLayouts/slideLayout2.xml"/><Relationship Id="rId5" Type="http://schemas.openxmlformats.org/officeDocument/2006/relationships/hyperlink" Target="References/DCMI%20Metadata%20Terms.html" TargetMode="External"/><Relationship Id="rId4" Type="http://schemas.openxmlformats.org/officeDocument/2006/relationships/hyperlink" Target="References/DCMI%20Document%20Translations.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purl.org/dc/elements/1.1/coverage" TargetMode="External"/><Relationship Id="rId2" Type="http://schemas.openxmlformats.org/officeDocument/2006/relationships/hyperlink" Target="http://purl.org/dc/elements/1.1/contributor" TargetMode="External"/><Relationship Id="rId1" Type="http://schemas.openxmlformats.org/officeDocument/2006/relationships/slideLayout" Target="../slideLayouts/slideLayout2.xml"/><Relationship Id="rId4" Type="http://schemas.openxmlformats.org/officeDocument/2006/relationships/hyperlink" Target="References/Getty%20Thesaurus%20of%20Geographic%20Names%20(Getty%20Research%20Institute).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purl.org/dc/elements/1.1/date" TargetMode="External"/><Relationship Id="rId2" Type="http://schemas.openxmlformats.org/officeDocument/2006/relationships/hyperlink" Target="http://purl.org/dc/elements/1.1/creator" TargetMode="External"/><Relationship Id="rId1" Type="http://schemas.openxmlformats.org/officeDocument/2006/relationships/slideLayout" Target="../slideLayouts/slideLayout2.xml"/><Relationship Id="rId4" Type="http://schemas.openxmlformats.org/officeDocument/2006/relationships/hyperlink" Target="References/Date%20and%20Time%20Formats.htm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purl.org/dc/elements/1.1/format" TargetMode="External"/><Relationship Id="rId2" Type="http://schemas.openxmlformats.org/officeDocument/2006/relationships/hyperlink" Target="http://purl.org/dc/elements/1.1/description" TargetMode="External"/><Relationship Id="rId1" Type="http://schemas.openxmlformats.org/officeDocument/2006/relationships/slideLayout" Target="../slideLayouts/slideLayout2.xml"/><Relationship Id="rId4" Type="http://schemas.openxmlformats.org/officeDocument/2006/relationships/hyperlink" Target="References/Media%20Types.htm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purl.org/dc/elements/1.1/language" TargetMode="External"/><Relationship Id="rId2" Type="http://schemas.openxmlformats.org/officeDocument/2006/relationships/hyperlink" Target="http://purl.org/dc/elements/1.1/identifier" TargetMode="External"/><Relationship Id="rId1" Type="http://schemas.openxmlformats.org/officeDocument/2006/relationships/slideLayout" Target="../slideLayouts/slideLayout2.xml"/><Relationship Id="rId4" Type="http://schemas.openxmlformats.org/officeDocument/2006/relationships/hyperlink" Target="References/Language.tx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effectLst>
                  <a:outerShdw blurRad="38100" dist="38100" dir="2700000" algn="tl">
                    <a:srgbClr val="000000">
                      <a:alpha val="43137"/>
                    </a:srgbClr>
                  </a:outerShdw>
                </a:effectLst>
              </a:rPr>
              <a:t>Dublin Core</a:t>
            </a:r>
          </a:p>
        </p:txBody>
      </p:sp>
      <p:sp>
        <p:nvSpPr>
          <p:cNvPr id="3" name="Subtitle 2"/>
          <p:cNvSpPr>
            <a:spLocks noGrp="1"/>
          </p:cNvSpPr>
          <p:nvPr>
            <p:ph type="subTitle" idx="1"/>
          </p:nvPr>
        </p:nvSpPr>
        <p:spPr>
          <a:xfrm>
            <a:off x="7843296" y="5961586"/>
            <a:ext cx="4111751" cy="754025"/>
          </a:xfrm>
        </p:spPr>
        <p:txBody>
          <a:bodyPr>
            <a:normAutofit fontScale="70000" lnSpcReduction="20000"/>
          </a:bodyPr>
          <a:lstStyle/>
          <a:p>
            <a:pPr algn="ctr"/>
            <a:r>
              <a:rPr lang="en-US" dirty="0"/>
              <a:t>prepared by</a:t>
            </a:r>
          </a:p>
          <a:p>
            <a:pPr algn="ctr"/>
            <a:r>
              <a:rPr lang="en-US" sz="4000" dirty="0"/>
              <a:t> Dr. Ammar Yakan</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8762" y="210312"/>
            <a:ext cx="1255234" cy="1255234"/>
          </a:xfrm>
          <a:prstGeom prst="rect">
            <a:avLst/>
          </a:prstGeom>
        </p:spPr>
      </p:pic>
      <p:sp>
        <p:nvSpPr>
          <p:cNvPr id="5" name="Subtitle 2"/>
          <p:cNvSpPr txBox="1">
            <a:spLocks/>
          </p:cNvSpPr>
          <p:nvPr/>
        </p:nvSpPr>
        <p:spPr>
          <a:xfrm>
            <a:off x="54884" y="1465546"/>
            <a:ext cx="2819401" cy="560832"/>
          </a:xfrm>
          <a:prstGeom prst="rect">
            <a:avLst/>
          </a:prstGeom>
        </p:spPr>
        <p:txBody>
          <a:bodyPr vert="horz" lIns="91440" tIns="45720" rIns="91440" bIns="45720" rtlCol="0" anchor="b">
            <a:normAutofit fontScale="40000" lnSpcReduction="20000"/>
          </a:bodyPr>
          <a:lstStyle>
            <a:lvl1pPr marL="0" indent="0" algn="r" defTabSz="914400" rtl="0" eaLnBrk="1" latinLnBrk="0" hangingPunct="1">
              <a:lnSpc>
                <a:spcPct val="90000"/>
              </a:lnSpc>
              <a:spcBef>
                <a:spcPts val="1000"/>
              </a:spcBef>
              <a:buFont typeface="Arial" panose="020B0604020202020204" pitchFamily="34" charset="0"/>
              <a:buNone/>
              <a:defRPr sz="3200" b="0" kern="120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en-US" dirty="0"/>
              <a:t>Scientific Research and High Studies</a:t>
            </a:r>
          </a:p>
          <a:p>
            <a:pPr algn="ctr"/>
            <a:r>
              <a:rPr lang="en-US" dirty="0"/>
              <a:t>Jinan University</a:t>
            </a:r>
          </a:p>
        </p:txBody>
      </p:sp>
      <p:pic>
        <p:nvPicPr>
          <p:cNvPr id="1026" name="Picture 2" descr="http://dublincore.org/images/header/dcmi_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09404" y="210311"/>
            <a:ext cx="3845643" cy="947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3613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976" y="1"/>
            <a:ext cx="10515600" cy="926592"/>
          </a:xfrm>
        </p:spPr>
        <p:txBody>
          <a:bodyPr>
            <a:normAutofit/>
          </a:bodyPr>
          <a:lstStyle/>
          <a:p>
            <a:r>
              <a:rPr lang="en-US" b="1" dirty="0"/>
              <a:t>The Elements</a:t>
            </a:r>
            <a:r>
              <a:rPr lang="en-US" baseline="30000" dirty="0"/>
              <a:t>(continued)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9556783"/>
              </p:ext>
            </p:extLst>
          </p:nvPr>
        </p:nvGraphicFramePr>
        <p:xfrm>
          <a:off x="633095" y="926595"/>
          <a:ext cx="10233024" cy="2591009"/>
        </p:xfrm>
        <a:graphic>
          <a:graphicData uri="http://schemas.openxmlformats.org/drawingml/2006/table">
            <a:tbl>
              <a:tblPr/>
              <a:tblGrid>
                <a:gridCol w="1646809">
                  <a:extLst>
                    <a:ext uri="{9D8B030D-6E8A-4147-A177-3AD203B41FA5}">
                      <a16:colId xmlns:a16="http://schemas.microsoft.com/office/drawing/2014/main" val="20000"/>
                    </a:ext>
                  </a:extLst>
                </a:gridCol>
                <a:gridCol w="8586215">
                  <a:extLst>
                    <a:ext uri="{9D8B030D-6E8A-4147-A177-3AD203B41FA5}">
                      <a16:colId xmlns:a16="http://schemas.microsoft.com/office/drawing/2014/main" val="20001"/>
                    </a:ext>
                  </a:extLst>
                </a:gridCol>
              </a:tblGrid>
              <a:tr h="351465">
                <a:tc gridSpan="2">
                  <a:txBody>
                    <a:bodyPr/>
                    <a:lstStyle/>
                    <a:p>
                      <a:pPr fontAlgn="t"/>
                      <a:r>
                        <a:rPr lang="en-US" dirty="0">
                          <a:solidFill>
                            <a:schemeClr val="bg1"/>
                          </a:solidFill>
                          <a:effectLst/>
                          <a:latin typeface="Verdana" panose="020B0604030504040204" pitchFamily="34" charset="0"/>
                        </a:rPr>
                        <a:t>9- Term Name: </a:t>
                      </a:r>
                      <a:r>
                        <a:rPr lang="en-US" b="1" dirty="0">
                          <a:solidFill>
                            <a:schemeClr val="bg1"/>
                          </a:solidFill>
                          <a:effectLst/>
                          <a:latin typeface="Verdana" panose="020B0604030504040204" pitchFamily="34" charset="0"/>
                        </a:rPr>
                        <a:t>publisher</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51465">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2"/>
                        </a:rPr>
                        <a:t>http://purl.org/dc/elements/1.1/publisher</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51465">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Publisher</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615065">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An entity responsible for </a:t>
                      </a:r>
                      <a:r>
                        <a:rPr lang="en-US" b="1" dirty="0">
                          <a:effectLst/>
                        </a:rPr>
                        <a:t>making</a:t>
                      </a:r>
                      <a:r>
                        <a:rPr lang="en-US" dirty="0">
                          <a:effectLst/>
                        </a:rPr>
                        <a:t> the resource available.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878664">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Examples of a Publisher include a </a:t>
                      </a:r>
                      <a:r>
                        <a:rPr lang="en-US" b="1" dirty="0">
                          <a:effectLst/>
                        </a:rPr>
                        <a:t>person</a:t>
                      </a:r>
                      <a:r>
                        <a:rPr lang="en-US" dirty="0">
                          <a:effectLst/>
                        </a:rPr>
                        <a:t>, an </a:t>
                      </a:r>
                      <a:r>
                        <a:rPr lang="en-US" b="1" dirty="0">
                          <a:effectLst/>
                        </a:rPr>
                        <a:t>organization</a:t>
                      </a:r>
                      <a:r>
                        <a:rPr lang="en-US" dirty="0">
                          <a:effectLst/>
                        </a:rPr>
                        <a:t>, or a </a:t>
                      </a:r>
                      <a:r>
                        <a:rPr lang="en-US" b="1" dirty="0">
                          <a:effectLst/>
                        </a:rPr>
                        <a:t>service</a:t>
                      </a:r>
                      <a:r>
                        <a:rPr lang="en-US" dirty="0">
                          <a:effectLst/>
                        </a:rPr>
                        <a:t>. Typically, the name of a Publisher should be used to indicate the entity.</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020510916"/>
              </p:ext>
            </p:extLst>
          </p:nvPr>
        </p:nvGraphicFramePr>
        <p:xfrm>
          <a:off x="658368" y="3681985"/>
          <a:ext cx="10229087" cy="2541546"/>
        </p:xfrm>
        <a:graphic>
          <a:graphicData uri="http://schemas.openxmlformats.org/drawingml/2006/table">
            <a:tbl>
              <a:tblPr/>
              <a:tblGrid>
                <a:gridCol w="1464876">
                  <a:extLst>
                    <a:ext uri="{9D8B030D-6E8A-4147-A177-3AD203B41FA5}">
                      <a16:colId xmlns:a16="http://schemas.microsoft.com/office/drawing/2014/main" val="20000"/>
                    </a:ext>
                  </a:extLst>
                </a:gridCol>
                <a:gridCol w="8764211">
                  <a:extLst>
                    <a:ext uri="{9D8B030D-6E8A-4147-A177-3AD203B41FA5}">
                      <a16:colId xmlns:a16="http://schemas.microsoft.com/office/drawing/2014/main" val="20001"/>
                    </a:ext>
                  </a:extLst>
                </a:gridCol>
              </a:tblGrid>
              <a:tr h="314201">
                <a:tc gridSpan="2">
                  <a:txBody>
                    <a:bodyPr/>
                    <a:lstStyle/>
                    <a:p>
                      <a:pPr fontAlgn="t"/>
                      <a:r>
                        <a:rPr lang="en-US" dirty="0">
                          <a:solidFill>
                            <a:schemeClr val="bg1"/>
                          </a:solidFill>
                          <a:effectLst/>
                          <a:latin typeface="Verdana" panose="020B0604030504040204" pitchFamily="34" charset="0"/>
                        </a:rPr>
                        <a:t>10- Term Name: </a:t>
                      </a:r>
                      <a:r>
                        <a:rPr lang="en-US" b="1" dirty="0">
                          <a:solidFill>
                            <a:schemeClr val="bg1"/>
                          </a:solidFill>
                          <a:effectLst/>
                          <a:latin typeface="Verdana" panose="020B0604030504040204" pitchFamily="34" charset="0"/>
                        </a:rPr>
                        <a:t>relation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14201">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3"/>
                        </a:rPr>
                        <a:t>http://purl.org/dc/elements/1.1/relation</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14201">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Relation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438426">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A </a:t>
                      </a:r>
                      <a:r>
                        <a:rPr lang="en-US" b="1" dirty="0">
                          <a:effectLst/>
                        </a:rPr>
                        <a:t>related</a:t>
                      </a:r>
                      <a:r>
                        <a:rPr lang="en-US" dirty="0">
                          <a:effectLst/>
                        </a:rPr>
                        <a:t>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610085">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Recommended best practice is to identify the related resource by means of a string conforming to a </a:t>
                      </a:r>
                      <a:r>
                        <a:rPr lang="en-US" b="1" dirty="0">
                          <a:effectLst/>
                        </a:rPr>
                        <a:t>formal identification system</a:t>
                      </a:r>
                      <a:r>
                        <a:rPr lang="en-US" dirty="0">
                          <a:effectLst/>
                        </a:rPr>
                        <a: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r h="314201">
                <a:tc gridSpan="2">
                  <a:txBody>
                    <a:bodyPr/>
                    <a:lstStyle/>
                    <a:p>
                      <a:pPr fontAlgn="t"/>
                      <a:endParaRPr lang="en-US" dirty="0">
                        <a:effectLst/>
                        <a:latin typeface="Verdana" panose="020B0604030504040204" pitchFamily="34" charset="0"/>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hMerge="1">
                  <a:txBody>
                    <a:bodyPr/>
                    <a:lstStyle/>
                    <a:p>
                      <a:endParaRPr lang="en-US" dirty="0"/>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365176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976" y="1"/>
            <a:ext cx="10515600" cy="926592"/>
          </a:xfrm>
        </p:spPr>
        <p:txBody>
          <a:bodyPr>
            <a:normAutofit/>
          </a:bodyPr>
          <a:lstStyle/>
          <a:p>
            <a:r>
              <a:rPr lang="en-US" b="1" dirty="0"/>
              <a:t>The Elements</a:t>
            </a:r>
            <a:r>
              <a:rPr lang="en-US" baseline="30000" dirty="0"/>
              <a:t>(continued)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81725517"/>
              </p:ext>
            </p:extLst>
          </p:nvPr>
        </p:nvGraphicFramePr>
        <p:xfrm>
          <a:off x="633095" y="926595"/>
          <a:ext cx="10233024" cy="2591009"/>
        </p:xfrm>
        <a:graphic>
          <a:graphicData uri="http://schemas.openxmlformats.org/drawingml/2006/table">
            <a:tbl>
              <a:tblPr/>
              <a:tblGrid>
                <a:gridCol w="1646809">
                  <a:extLst>
                    <a:ext uri="{9D8B030D-6E8A-4147-A177-3AD203B41FA5}">
                      <a16:colId xmlns:a16="http://schemas.microsoft.com/office/drawing/2014/main" val="20000"/>
                    </a:ext>
                  </a:extLst>
                </a:gridCol>
                <a:gridCol w="8586215">
                  <a:extLst>
                    <a:ext uri="{9D8B030D-6E8A-4147-A177-3AD203B41FA5}">
                      <a16:colId xmlns:a16="http://schemas.microsoft.com/office/drawing/2014/main" val="20001"/>
                    </a:ext>
                  </a:extLst>
                </a:gridCol>
              </a:tblGrid>
              <a:tr h="351465">
                <a:tc gridSpan="2">
                  <a:txBody>
                    <a:bodyPr/>
                    <a:lstStyle/>
                    <a:p>
                      <a:pPr fontAlgn="t"/>
                      <a:r>
                        <a:rPr lang="en-US" dirty="0">
                          <a:solidFill>
                            <a:schemeClr val="bg1"/>
                          </a:solidFill>
                          <a:effectLst/>
                          <a:latin typeface="Verdana" panose="020B0604030504040204" pitchFamily="34" charset="0"/>
                        </a:rPr>
                        <a:t>11- Term Name: </a:t>
                      </a:r>
                      <a:r>
                        <a:rPr lang="en-US" b="1" dirty="0">
                          <a:solidFill>
                            <a:schemeClr val="bg1"/>
                          </a:solidFill>
                          <a:effectLst/>
                          <a:latin typeface="Verdana" panose="020B0604030504040204" pitchFamily="34" charset="0"/>
                        </a:rPr>
                        <a:t>rights</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51465">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2"/>
                        </a:rPr>
                        <a:t>http://purl.org/dc/elements/1.1/rights</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51465">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Rights</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615065">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Information about rights held in and over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878664">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Typically, rights information includes a statement about various </a:t>
                      </a:r>
                      <a:r>
                        <a:rPr lang="en-US" b="1" dirty="0">
                          <a:effectLst/>
                        </a:rPr>
                        <a:t>property rights </a:t>
                      </a:r>
                      <a:r>
                        <a:rPr lang="en-US" dirty="0">
                          <a:effectLst/>
                        </a:rPr>
                        <a:t>associated with the resource, including </a:t>
                      </a:r>
                      <a:r>
                        <a:rPr lang="en-US" b="1" dirty="0">
                          <a:effectLst/>
                        </a:rPr>
                        <a:t>intellectual</a:t>
                      </a:r>
                      <a:r>
                        <a:rPr lang="en-US" dirty="0">
                          <a:effectLst/>
                        </a:rPr>
                        <a:t> property rights.</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06729245"/>
              </p:ext>
            </p:extLst>
          </p:nvPr>
        </p:nvGraphicFramePr>
        <p:xfrm>
          <a:off x="658368" y="3681985"/>
          <a:ext cx="10229087" cy="2815866"/>
        </p:xfrm>
        <a:graphic>
          <a:graphicData uri="http://schemas.openxmlformats.org/drawingml/2006/table">
            <a:tbl>
              <a:tblPr/>
              <a:tblGrid>
                <a:gridCol w="1464876">
                  <a:extLst>
                    <a:ext uri="{9D8B030D-6E8A-4147-A177-3AD203B41FA5}">
                      <a16:colId xmlns:a16="http://schemas.microsoft.com/office/drawing/2014/main" val="20000"/>
                    </a:ext>
                  </a:extLst>
                </a:gridCol>
                <a:gridCol w="8764211">
                  <a:extLst>
                    <a:ext uri="{9D8B030D-6E8A-4147-A177-3AD203B41FA5}">
                      <a16:colId xmlns:a16="http://schemas.microsoft.com/office/drawing/2014/main" val="20001"/>
                    </a:ext>
                  </a:extLst>
                </a:gridCol>
              </a:tblGrid>
              <a:tr h="314201">
                <a:tc gridSpan="2">
                  <a:txBody>
                    <a:bodyPr/>
                    <a:lstStyle/>
                    <a:p>
                      <a:pPr fontAlgn="t"/>
                      <a:r>
                        <a:rPr lang="en-US" dirty="0">
                          <a:solidFill>
                            <a:schemeClr val="bg1"/>
                          </a:solidFill>
                          <a:effectLst/>
                          <a:latin typeface="Verdana" panose="020B0604030504040204" pitchFamily="34" charset="0"/>
                        </a:rPr>
                        <a:t>12- Term Name: </a:t>
                      </a:r>
                      <a:r>
                        <a:rPr lang="en-US" b="1" dirty="0">
                          <a:solidFill>
                            <a:schemeClr val="bg1"/>
                          </a:solidFill>
                          <a:effectLst/>
                          <a:latin typeface="Verdana" panose="020B0604030504040204" pitchFamily="34" charset="0"/>
                        </a:rPr>
                        <a:t>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14201">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3"/>
                        </a:rPr>
                        <a:t>http://purl.org/dc/elements/1.1/source</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14201">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438426">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A related resource from which the described resource is derived.</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634469">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The described resource may be derived from the related resource in whole or in part. Recommended best practice is to identify the related resource by means of a string conforming to a </a:t>
                      </a:r>
                      <a:r>
                        <a:rPr lang="en-US" b="1" dirty="0">
                          <a:effectLst/>
                        </a:rPr>
                        <a:t>formal identification system</a:t>
                      </a:r>
                      <a:r>
                        <a:rPr lang="en-US" dirty="0">
                          <a:effectLst/>
                        </a:rPr>
                        <a: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r h="314201">
                <a:tc gridSpan="2">
                  <a:txBody>
                    <a:bodyPr/>
                    <a:lstStyle/>
                    <a:p>
                      <a:pPr fontAlgn="t"/>
                      <a:endParaRPr lang="en-US" dirty="0">
                        <a:effectLst/>
                        <a:latin typeface="Verdana" panose="020B0604030504040204" pitchFamily="34" charset="0"/>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hMerge="1">
                  <a:txBody>
                    <a:bodyPr/>
                    <a:lstStyle/>
                    <a:p>
                      <a:endParaRPr lang="en-US"/>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26591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976" y="1"/>
            <a:ext cx="10515600" cy="926592"/>
          </a:xfrm>
        </p:spPr>
        <p:txBody>
          <a:bodyPr>
            <a:normAutofit/>
          </a:bodyPr>
          <a:lstStyle/>
          <a:p>
            <a:r>
              <a:rPr lang="en-US" b="1" dirty="0"/>
              <a:t>The Elements</a:t>
            </a:r>
            <a:r>
              <a:rPr lang="en-US" baseline="30000" dirty="0"/>
              <a:t>(continued)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72165526"/>
              </p:ext>
            </p:extLst>
          </p:nvPr>
        </p:nvGraphicFramePr>
        <p:xfrm>
          <a:off x="633095" y="926595"/>
          <a:ext cx="10233024" cy="2591009"/>
        </p:xfrm>
        <a:graphic>
          <a:graphicData uri="http://schemas.openxmlformats.org/drawingml/2006/table">
            <a:tbl>
              <a:tblPr/>
              <a:tblGrid>
                <a:gridCol w="1646809">
                  <a:extLst>
                    <a:ext uri="{9D8B030D-6E8A-4147-A177-3AD203B41FA5}">
                      <a16:colId xmlns:a16="http://schemas.microsoft.com/office/drawing/2014/main" val="20000"/>
                    </a:ext>
                  </a:extLst>
                </a:gridCol>
                <a:gridCol w="8586215">
                  <a:extLst>
                    <a:ext uri="{9D8B030D-6E8A-4147-A177-3AD203B41FA5}">
                      <a16:colId xmlns:a16="http://schemas.microsoft.com/office/drawing/2014/main" val="20001"/>
                    </a:ext>
                  </a:extLst>
                </a:gridCol>
              </a:tblGrid>
              <a:tr h="351465">
                <a:tc gridSpan="2">
                  <a:txBody>
                    <a:bodyPr/>
                    <a:lstStyle/>
                    <a:p>
                      <a:pPr fontAlgn="t"/>
                      <a:r>
                        <a:rPr lang="en-US" dirty="0">
                          <a:solidFill>
                            <a:schemeClr val="bg1"/>
                          </a:solidFill>
                          <a:effectLst/>
                          <a:latin typeface="Verdana" panose="020B0604030504040204" pitchFamily="34" charset="0"/>
                        </a:rPr>
                        <a:t>13- Term Name: </a:t>
                      </a:r>
                      <a:r>
                        <a:rPr lang="en-US" b="1" dirty="0">
                          <a:solidFill>
                            <a:schemeClr val="bg1"/>
                          </a:solidFill>
                          <a:effectLst/>
                          <a:latin typeface="Verdana" panose="020B0604030504040204" pitchFamily="34" charset="0"/>
                        </a:rPr>
                        <a:t>subject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51465">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2"/>
                        </a:rPr>
                        <a:t>http://purl.org/dc/elements/1.1/subject</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51465">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Subject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615065">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The topic of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878664">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Typically, the subject will be represented using </a:t>
                      </a:r>
                      <a:r>
                        <a:rPr lang="en-US" b="1" dirty="0">
                          <a:effectLst/>
                        </a:rPr>
                        <a:t>keywords</a:t>
                      </a:r>
                      <a:r>
                        <a:rPr lang="en-US" dirty="0">
                          <a:effectLst/>
                        </a:rPr>
                        <a:t>, </a:t>
                      </a:r>
                      <a:r>
                        <a:rPr lang="en-US" b="1" dirty="0">
                          <a:effectLst/>
                        </a:rPr>
                        <a:t>key phrases</a:t>
                      </a:r>
                      <a:r>
                        <a:rPr lang="en-US" dirty="0">
                          <a:effectLst/>
                        </a:rPr>
                        <a:t>, </a:t>
                      </a:r>
                      <a:r>
                        <a:rPr lang="en-US" b="1" dirty="0">
                          <a:effectLst/>
                        </a:rPr>
                        <a:t>or classification codes</a:t>
                      </a:r>
                      <a:r>
                        <a:rPr lang="en-US" dirty="0">
                          <a:effectLst/>
                        </a:rPr>
                        <a:t>. Recommended best practice is to use a </a:t>
                      </a:r>
                      <a:r>
                        <a:rPr lang="en-US" b="1" dirty="0">
                          <a:effectLst/>
                        </a:rPr>
                        <a:t>controlled vocabulary</a:t>
                      </a:r>
                      <a:r>
                        <a:rPr lang="en-US" dirty="0">
                          <a:effectLst/>
                        </a:rPr>
                        <a: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46876665"/>
              </p:ext>
            </p:extLst>
          </p:nvPr>
        </p:nvGraphicFramePr>
        <p:xfrm>
          <a:off x="658368" y="3681985"/>
          <a:ext cx="10229087" cy="2535935"/>
        </p:xfrm>
        <a:graphic>
          <a:graphicData uri="http://schemas.openxmlformats.org/drawingml/2006/table">
            <a:tbl>
              <a:tblPr/>
              <a:tblGrid>
                <a:gridCol w="1464876">
                  <a:extLst>
                    <a:ext uri="{9D8B030D-6E8A-4147-A177-3AD203B41FA5}">
                      <a16:colId xmlns:a16="http://schemas.microsoft.com/office/drawing/2014/main" val="20000"/>
                    </a:ext>
                  </a:extLst>
                </a:gridCol>
                <a:gridCol w="8764211">
                  <a:extLst>
                    <a:ext uri="{9D8B030D-6E8A-4147-A177-3AD203B41FA5}">
                      <a16:colId xmlns:a16="http://schemas.microsoft.com/office/drawing/2014/main" val="20001"/>
                    </a:ext>
                  </a:extLst>
                </a:gridCol>
              </a:tblGrid>
              <a:tr h="314201">
                <a:tc gridSpan="2">
                  <a:txBody>
                    <a:bodyPr/>
                    <a:lstStyle/>
                    <a:p>
                      <a:pPr fontAlgn="t"/>
                      <a:r>
                        <a:rPr lang="en-US" dirty="0">
                          <a:solidFill>
                            <a:schemeClr val="bg1"/>
                          </a:solidFill>
                          <a:effectLst/>
                          <a:latin typeface="Verdana" panose="020B0604030504040204" pitchFamily="34" charset="0"/>
                        </a:rPr>
                        <a:t>14- Term Name: </a:t>
                      </a:r>
                      <a:r>
                        <a:rPr lang="en-US" b="1" dirty="0">
                          <a:solidFill>
                            <a:schemeClr val="bg1"/>
                          </a:solidFill>
                          <a:effectLst/>
                          <a:latin typeface="Verdana" panose="020B0604030504040204" pitchFamily="34" charset="0"/>
                        </a:rPr>
                        <a:t>title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14201">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3"/>
                        </a:rPr>
                        <a:t>http://purl.org/dc/elements/1.1/title</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14201">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Title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438426">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A name given to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634469">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Typically, a Title will be a name by which the resource is </a:t>
                      </a:r>
                      <a:r>
                        <a:rPr lang="en-US" b="1" dirty="0">
                          <a:effectLst/>
                        </a:rPr>
                        <a:t>formally known</a:t>
                      </a:r>
                      <a:r>
                        <a:rPr lang="en-US" dirty="0">
                          <a:effectLst/>
                        </a:rPr>
                        <a: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r h="314201">
                <a:tc gridSpan="2">
                  <a:txBody>
                    <a:bodyPr/>
                    <a:lstStyle/>
                    <a:p>
                      <a:pPr fontAlgn="t"/>
                      <a:endParaRPr lang="en-US" dirty="0">
                        <a:effectLst/>
                        <a:latin typeface="Verdana" panose="020B0604030504040204" pitchFamily="34" charset="0"/>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hMerge="1">
                  <a:txBody>
                    <a:bodyPr/>
                    <a:lstStyle/>
                    <a:p>
                      <a:endParaRPr lang="en-US"/>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625564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976" y="1"/>
            <a:ext cx="10515600" cy="926592"/>
          </a:xfrm>
        </p:spPr>
        <p:txBody>
          <a:bodyPr>
            <a:normAutofit/>
          </a:bodyPr>
          <a:lstStyle/>
          <a:p>
            <a:r>
              <a:rPr lang="en-US" b="1" dirty="0"/>
              <a:t>The Elements</a:t>
            </a:r>
            <a:r>
              <a:rPr lang="en-US" baseline="30000" dirty="0"/>
              <a:t>(continued)</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204571107"/>
              </p:ext>
            </p:extLst>
          </p:nvPr>
        </p:nvGraphicFramePr>
        <p:xfrm>
          <a:off x="569976" y="926593"/>
          <a:ext cx="10229087" cy="2815866"/>
        </p:xfrm>
        <a:graphic>
          <a:graphicData uri="http://schemas.openxmlformats.org/drawingml/2006/table">
            <a:tbl>
              <a:tblPr/>
              <a:tblGrid>
                <a:gridCol w="1464876">
                  <a:extLst>
                    <a:ext uri="{9D8B030D-6E8A-4147-A177-3AD203B41FA5}">
                      <a16:colId xmlns:a16="http://schemas.microsoft.com/office/drawing/2014/main" val="20000"/>
                    </a:ext>
                  </a:extLst>
                </a:gridCol>
                <a:gridCol w="8764211">
                  <a:extLst>
                    <a:ext uri="{9D8B030D-6E8A-4147-A177-3AD203B41FA5}">
                      <a16:colId xmlns:a16="http://schemas.microsoft.com/office/drawing/2014/main" val="20001"/>
                    </a:ext>
                  </a:extLst>
                </a:gridCol>
              </a:tblGrid>
              <a:tr h="314201">
                <a:tc gridSpan="2">
                  <a:txBody>
                    <a:bodyPr/>
                    <a:lstStyle/>
                    <a:p>
                      <a:pPr fontAlgn="t"/>
                      <a:r>
                        <a:rPr lang="en-US" dirty="0">
                          <a:solidFill>
                            <a:schemeClr val="bg1"/>
                          </a:solidFill>
                          <a:effectLst/>
                          <a:latin typeface="Verdana" panose="020B0604030504040204" pitchFamily="34" charset="0"/>
                        </a:rPr>
                        <a:t>15- Term Name: </a:t>
                      </a:r>
                      <a:r>
                        <a:rPr lang="en-US" b="1" dirty="0">
                          <a:solidFill>
                            <a:schemeClr val="bg1"/>
                          </a:solidFill>
                          <a:effectLst/>
                          <a:latin typeface="Verdana" panose="020B0604030504040204" pitchFamily="34" charset="0"/>
                        </a:rPr>
                        <a:t>type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14201">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2"/>
                        </a:rPr>
                        <a:t>http://purl.org/dc/elements/1.1/type</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14201">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Type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438426">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The </a:t>
                      </a:r>
                      <a:r>
                        <a:rPr lang="en-US" b="1" dirty="0">
                          <a:effectLst/>
                        </a:rPr>
                        <a:t>nature</a:t>
                      </a:r>
                      <a:r>
                        <a:rPr lang="en-US" dirty="0">
                          <a:effectLst/>
                        </a:rPr>
                        <a:t> or </a:t>
                      </a:r>
                      <a:r>
                        <a:rPr lang="en-US" b="1" dirty="0">
                          <a:effectLst/>
                        </a:rPr>
                        <a:t>genre</a:t>
                      </a:r>
                      <a:r>
                        <a:rPr lang="en-US" dirty="0">
                          <a:effectLst/>
                        </a:rPr>
                        <a:t> of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634469">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Recommended best practice is to use a controlled vocabulary such as the DCMI Type Vocabulary [DCMITYPE]. To describe the </a:t>
                      </a:r>
                      <a:r>
                        <a:rPr lang="en-US" b="1" dirty="0">
                          <a:effectLst/>
                        </a:rPr>
                        <a:t>file format</a:t>
                      </a:r>
                      <a:r>
                        <a:rPr lang="en-US" dirty="0">
                          <a:effectLst/>
                        </a:rPr>
                        <a:t>, </a:t>
                      </a:r>
                      <a:r>
                        <a:rPr lang="en-US" b="1" dirty="0">
                          <a:effectLst/>
                        </a:rPr>
                        <a:t>physical medium</a:t>
                      </a:r>
                      <a:r>
                        <a:rPr lang="en-US" dirty="0">
                          <a:effectLst/>
                        </a:rPr>
                        <a:t>, or </a:t>
                      </a:r>
                      <a:r>
                        <a:rPr lang="en-US" b="1" dirty="0">
                          <a:effectLst/>
                        </a:rPr>
                        <a:t>dimensions</a:t>
                      </a:r>
                      <a:r>
                        <a:rPr lang="en-US" dirty="0">
                          <a:effectLst/>
                        </a:rPr>
                        <a:t> of the resource, use the </a:t>
                      </a:r>
                      <a:r>
                        <a:rPr lang="en-US" b="1" dirty="0">
                          <a:effectLst/>
                        </a:rPr>
                        <a:t>Format</a:t>
                      </a:r>
                      <a:r>
                        <a:rPr lang="en-US" dirty="0">
                          <a:effectLst/>
                        </a:rPr>
                        <a:t> element.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r h="314201">
                <a:tc>
                  <a:txBody>
                    <a:bodyPr/>
                    <a:lstStyle/>
                    <a:p>
                      <a:pPr fontAlgn="t"/>
                      <a:r>
                        <a:rPr lang="en-US" dirty="0">
                          <a:effectLst/>
                        </a:rPr>
                        <a:t>References:</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[DCMITYPE] http://dublincore.org/documents/dcmi-type-vocabulary/</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363463951"/>
              </p:ext>
            </p:extLst>
          </p:nvPr>
        </p:nvGraphicFramePr>
        <p:xfrm>
          <a:off x="595028" y="4034970"/>
          <a:ext cx="9500949" cy="2674303"/>
        </p:xfrm>
        <a:graphic>
          <a:graphicData uri="http://schemas.openxmlformats.org/drawingml/2006/table">
            <a:tbl>
              <a:tblPr firstRow="1" bandRow="1">
                <a:tableStyleId>{5C22544A-7EE6-4342-B048-85BDC9FD1C3A}</a:tableStyleId>
              </a:tblPr>
              <a:tblGrid>
                <a:gridCol w="3166983">
                  <a:extLst>
                    <a:ext uri="{9D8B030D-6E8A-4147-A177-3AD203B41FA5}">
                      <a16:colId xmlns:a16="http://schemas.microsoft.com/office/drawing/2014/main" val="20000"/>
                    </a:ext>
                  </a:extLst>
                </a:gridCol>
                <a:gridCol w="3166983">
                  <a:extLst>
                    <a:ext uri="{9D8B030D-6E8A-4147-A177-3AD203B41FA5}">
                      <a16:colId xmlns:a16="http://schemas.microsoft.com/office/drawing/2014/main" val="20001"/>
                    </a:ext>
                  </a:extLst>
                </a:gridCol>
                <a:gridCol w="3166983">
                  <a:extLst>
                    <a:ext uri="{9D8B030D-6E8A-4147-A177-3AD203B41FA5}">
                      <a16:colId xmlns:a16="http://schemas.microsoft.com/office/drawing/2014/main" val="20002"/>
                    </a:ext>
                  </a:extLst>
                </a:gridCol>
              </a:tblGrid>
              <a:tr h="390814">
                <a:tc>
                  <a:txBody>
                    <a:bodyPr/>
                    <a:lstStyle/>
                    <a:p>
                      <a:pPr>
                        <a:lnSpc>
                          <a:spcPct val="107000"/>
                        </a:lnSpc>
                        <a:spcAft>
                          <a:spcPts val="0"/>
                        </a:spcAft>
                      </a:pPr>
                      <a:r>
                        <a:rPr lang="en-US" sz="2400" b="1" dirty="0">
                          <a:effectLst/>
                          <a:latin typeface="+mn-lt"/>
                          <a:ea typeface="Calibri" panose="020F0502020204030204" pitchFamily="34" charset="0"/>
                          <a:cs typeface="Helvetica-Bold"/>
                        </a:rPr>
                        <a:t>Content</a:t>
                      </a:r>
                      <a:endParaRPr lang="en-US" sz="2800"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400" b="1">
                          <a:effectLst/>
                          <a:latin typeface="+mn-lt"/>
                          <a:ea typeface="Calibri" panose="020F0502020204030204" pitchFamily="34" charset="0"/>
                          <a:cs typeface="Helvetica-Bold"/>
                        </a:rPr>
                        <a:t>Intellectual Property</a:t>
                      </a:r>
                      <a:endParaRPr lang="en-US" sz="280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400" b="1" dirty="0">
                          <a:effectLst/>
                          <a:latin typeface="+mn-lt"/>
                          <a:ea typeface="Calibri" panose="020F0502020204030204" pitchFamily="34" charset="0"/>
                          <a:cs typeface="Helvetica-Bold"/>
                        </a:rPr>
                        <a:t>Instantiation</a:t>
                      </a:r>
                      <a:endParaRPr lang="en-US" sz="2800"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0"/>
                  </a:ext>
                </a:extLst>
              </a:tr>
              <a:tr h="325688">
                <a:tc>
                  <a:txBody>
                    <a:bodyPr/>
                    <a:lstStyle/>
                    <a:p>
                      <a:pPr>
                        <a:lnSpc>
                          <a:spcPct val="107000"/>
                        </a:lnSpc>
                        <a:spcAft>
                          <a:spcPts val="0"/>
                        </a:spcAft>
                      </a:pPr>
                      <a:r>
                        <a:rPr lang="en-US" sz="2000" b="1" dirty="0">
                          <a:effectLst/>
                          <a:latin typeface="+mn-lt"/>
                          <a:ea typeface="Calibri" panose="020F0502020204030204" pitchFamily="34" charset="0"/>
                          <a:cs typeface="Arial" panose="020B0604020202020204" pitchFamily="34" charset="0"/>
                        </a:rPr>
                        <a:t>Coverage</a:t>
                      </a:r>
                      <a:endParaRPr lang="en-US" sz="2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Contributor</a:t>
                      </a:r>
                      <a:endParaRPr lang="en-US" sz="2400" b="1">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Date</a:t>
                      </a:r>
                      <a:endParaRPr lang="en-US" sz="2400" b="1">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1"/>
                  </a:ext>
                </a:extLst>
              </a:tr>
              <a:tr h="325688">
                <a:tc>
                  <a:txBody>
                    <a:bodyPr/>
                    <a:lstStyle/>
                    <a:p>
                      <a:pPr>
                        <a:lnSpc>
                          <a:spcPct val="107000"/>
                        </a:lnSpc>
                        <a:spcAft>
                          <a:spcPts val="0"/>
                        </a:spcAft>
                      </a:pPr>
                      <a:r>
                        <a:rPr lang="en-US" sz="2000" b="1" dirty="0">
                          <a:effectLst/>
                          <a:latin typeface="+mn-lt"/>
                          <a:ea typeface="Calibri" panose="020F0502020204030204" pitchFamily="34" charset="0"/>
                          <a:cs typeface="Arial" panose="020B0604020202020204" pitchFamily="34" charset="0"/>
                        </a:rPr>
                        <a:t>Description</a:t>
                      </a:r>
                      <a:endParaRPr lang="en-US" sz="2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Creator</a:t>
                      </a:r>
                      <a:endParaRPr lang="en-US" sz="2400" b="1">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Format</a:t>
                      </a:r>
                      <a:endParaRPr lang="en-US" sz="2400" b="1">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2"/>
                  </a:ext>
                </a:extLst>
              </a:tr>
              <a:tr h="325688">
                <a:tc>
                  <a:txBody>
                    <a:bodyPr/>
                    <a:lstStyle/>
                    <a:p>
                      <a:pPr>
                        <a:lnSpc>
                          <a:spcPct val="107000"/>
                        </a:lnSpc>
                        <a:spcAft>
                          <a:spcPts val="0"/>
                        </a:spcAft>
                      </a:pPr>
                      <a:r>
                        <a:rPr lang="en-US" sz="2000" b="1" dirty="0">
                          <a:effectLst/>
                          <a:latin typeface="+mn-lt"/>
                          <a:ea typeface="Calibri" panose="020F0502020204030204" pitchFamily="34" charset="0"/>
                          <a:cs typeface="Arial" panose="020B0604020202020204" pitchFamily="34" charset="0"/>
                        </a:rPr>
                        <a:t>Type</a:t>
                      </a:r>
                      <a:endParaRPr lang="en-US" sz="2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dirty="0">
                          <a:effectLst/>
                          <a:latin typeface="+mn-lt"/>
                          <a:ea typeface="Calibri" panose="020F0502020204030204" pitchFamily="34" charset="0"/>
                          <a:cs typeface="Arial" panose="020B0604020202020204" pitchFamily="34" charset="0"/>
                        </a:rPr>
                        <a:t>Publisher</a:t>
                      </a:r>
                      <a:endParaRPr lang="en-US" sz="2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Identifier</a:t>
                      </a:r>
                      <a:endParaRPr lang="en-US" sz="2400" b="1">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3"/>
                  </a:ext>
                </a:extLst>
              </a:tr>
              <a:tr h="325688">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Relation</a:t>
                      </a:r>
                      <a:endParaRPr lang="en-US" sz="2400" b="1">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dirty="0">
                          <a:effectLst/>
                          <a:latin typeface="+mn-lt"/>
                          <a:ea typeface="Calibri" panose="020F0502020204030204" pitchFamily="34" charset="0"/>
                          <a:cs typeface="Arial" panose="020B0604020202020204" pitchFamily="34" charset="0"/>
                        </a:rPr>
                        <a:t>Rights</a:t>
                      </a:r>
                      <a:endParaRPr lang="en-US" sz="2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Language</a:t>
                      </a:r>
                      <a:endParaRPr lang="en-US" sz="2400" b="1">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4"/>
                  </a:ext>
                </a:extLst>
              </a:tr>
              <a:tr h="325688">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Source</a:t>
                      </a:r>
                      <a:endParaRPr lang="en-US" sz="2400" b="1">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dirty="0">
                          <a:effectLst/>
                          <a:latin typeface="+mn-lt"/>
                          <a:ea typeface="Calibri" panose="020F0502020204030204" pitchFamily="34" charset="0"/>
                          <a:cs typeface="Arial" panose="020B0604020202020204" pitchFamily="34" charset="0"/>
                        </a:rPr>
                        <a:t> </a:t>
                      </a:r>
                      <a:endParaRPr lang="en-US" sz="2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 </a:t>
                      </a:r>
                      <a:endParaRPr lang="en-US" sz="2400" b="1">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5"/>
                  </a:ext>
                </a:extLst>
              </a:tr>
              <a:tr h="325688">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Subject</a:t>
                      </a:r>
                      <a:endParaRPr lang="en-US" sz="2400" b="1">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dirty="0">
                          <a:effectLst/>
                          <a:latin typeface="+mn-lt"/>
                          <a:ea typeface="Calibri" panose="020F0502020204030204" pitchFamily="34" charset="0"/>
                          <a:cs typeface="Arial" panose="020B0604020202020204" pitchFamily="34" charset="0"/>
                        </a:rPr>
                        <a:t> </a:t>
                      </a:r>
                      <a:endParaRPr lang="en-US" sz="2400" b="1" dirty="0">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dirty="0">
                          <a:effectLst/>
                          <a:latin typeface="+mn-lt"/>
                          <a:ea typeface="Calibri" panose="020F0502020204030204" pitchFamily="34" charset="0"/>
                          <a:cs typeface="Arial" panose="020B0604020202020204" pitchFamily="34" charset="0"/>
                        </a:rPr>
                        <a:t> </a:t>
                      </a:r>
                      <a:endParaRPr lang="en-US" sz="2400" b="1"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6"/>
                  </a:ext>
                </a:extLst>
              </a:tr>
              <a:tr h="325688">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Title</a:t>
                      </a:r>
                      <a:endParaRPr lang="en-US" sz="2400" b="1">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a:effectLst/>
                          <a:latin typeface="+mn-lt"/>
                          <a:ea typeface="Calibri" panose="020F0502020204030204" pitchFamily="34" charset="0"/>
                          <a:cs typeface="Arial" panose="020B0604020202020204" pitchFamily="34" charset="0"/>
                        </a:rPr>
                        <a:t> </a:t>
                      </a:r>
                      <a:endParaRPr lang="en-US" sz="2400" b="1">
                        <a:effectLst/>
                        <a:latin typeface="+mn-lt"/>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0"/>
                        </a:spcAft>
                      </a:pPr>
                      <a:r>
                        <a:rPr lang="en-US" sz="2000" b="1" dirty="0">
                          <a:effectLst/>
                          <a:latin typeface="+mn-lt"/>
                          <a:ea typeface="Calibri" panose="020F0502020204030204" pitchFamily="34" charset="0"/>
                          <a:cs typeface="Arial" panose="020B0604020202020204" pitchFamily="34" charset="0"/>
                        </a:rPr>
                        <a:t> </a:t>
                      </a:r>
                      <a:endParaRPr lang="en-US" sz="2400" b="1" dirty="0">
                        <a:effectLst/>
                        <a:latin typeface="+mn-lt"/>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090999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1"/>
            <a:ext cx="10344912" cy="1139868"/>
          </a:xfrm>
        </p:spPr>
        <p:txBody>
          <a:bodyPr>
            <a:normAutofit/>
          </a:bodyPr>
          <a:lstStyle/>
          <a:p>
            <a:r>
              <a:rPr lang="en-US" dirty="0"/>
              <a:t>Typical Example </a:t>
            </a:r>
            <a:r>
              <a:rPr lang="en-US" baseline="30000" dirty="0">
                <a:solidFill>
                  <a:srgbClr val="FF0000"/>
                </a:solidFill>
              </a:rPr>
              <a:t>(can be repeated endlessly)</a:t>
            </a:r>
          </a:p>
        </p:txBody>
      </p:sp>
      <p:sp>
        <p:nvSpPr>
          <p:cNvPr id="4" name="Content Placeholder 2"/>
          <p:cNvSpPr txBox="1">
            <a:spLocks/>
          </p:cNvSpPr>
          <p:nvPr/>
        </p:nvSpPr>
        <p:spPr>
          <a:xfrm>
            <a:off x="170688" y="1016000"/>
            <a:ext cx="11826240" cy="576992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r>
              <a:rPr lang="en-US" b="1" dirty="0"/>
              <a:t>Contributor</a:t>
            </a:r>
            <a:r>
              <a:rPr lang="en-US" dirty="0"/>
              <a:t>=“Association of the Aircraft Pilots"</a:t>
            </a:r>
          </a:p>
          <a:p>
            <a:pPr marL="514350" indent="-514350">
              <a:buFont typeface="+mj-lt"/>
              <a:buAutoNum type="arabicPeriod"/>
            </a:pPr>
            <a:r>
              <a:rPr lang="en-US" b="1" dirty="0"/>
              <a:t>Coverage</a:t>
            </a:r>
            <a:r>
              <a:rPr lang="en-US" dirty="0"/>
              <a:t>=“Lebanese Aviation Jurisdiction”</a:t>
            </a:r>
          </a:p>
          <a:p>
            <a:pPr marL="514350" indent="-514350">
              <a:buFont typeface="+mj-lt"/>
              <a:buAutoNum type="arabicPeriod"/>
            </a:pPr>
            <a:r>
              <a:rPr lang="en-US" b="1" dirty="0"/>
              <a:t>Creator</a:t>
            </a:r>
            <a:r>
              <a:rPr lang="en-US" dirty="0"/>
              <a:t>=“</a:t>
            </a:r>
            <a:r>
              <a:rPr lang="en-US" dirty="0" err="1"/>
              <a:t>Riad</a:t>
            </a:r>
            <a:r>
              <a:rPr lang="en-US" dirty="0"/>
              <a:t> T."</a:t>
            </a:r>
          </a:p>
          <a:p>
            <a:pPr marL="514350" indent="-514350">
              <a:buFont typeface="+mj-lt"/>
              <a:buAutoNum type="arabicPeriod"/>
            </a:pPr>
            <a:r>
              <a:rPr lang="en-US" b="1" dirty="0"/>
              <a:t>Date</a:t>
            </a:r>
            <a:r>
              <a:rPr lang="en-US" dirty="0"/>
              <a:t>="1998-02-16"</a:t>
            </a:r>
          </a:p>
          <a:p>
            <a:pPr marL="514350" indent="-514350">
              <a:buFont typeface="+mj-lt"/>
              <a:buAutoNum type="arabicPeriod"/>
            </a:pPr>
            <a:r>
              <a:rPr lang="en-US" b="1" dirty="0"/>
              <a:t>Description</a:t>
            </a:r>
            <a:r>
              <a:rPr lang="en-US" dirty="0"/>
              <a:t>=“Illustrated guide to airport markings and lighting signals”</a:t>
            </a:r>
          </a:p>
          <a:p>
            <a:pPr marL="514350" indent="-514350">
              <a:buFont typeface="+mj-lt"/>
              <a:buAutoNum type="arabicPeriod"/>
            </a:pPr>
            <a:r>
              <a:rPr lang="en-US" b="1" dirty="0"/>
              <a:t>Format</a:t>
            </a:r>
            <a:r>
              <a:rPr lang="en-US" dirty="0"/>
              <a:t>=</a:t>
            </a:r>
            <a:r>
              <a:rPr lang="de-DE" dirty="0"/>
              <a:t>"book/pdf 24 x 17 cm“</a:t>
            </a:r>
          </a:p>
          <a:p>
            <a:pPr marL="514350" indent="-514350">
              <a:buFont typeface="+mj-lt"/>
              <a:buAutoNum type="arabicPeriod"/>
            </a:pPr>
            <a:r>
              <a:rPr lang="en-US" b="1" dirty="0"/>
              <a:t>Identifier</a:t>
            </a:r>
            <a:r>
              <a:rPr lang="en-US" dirty="0"/>
              <a:t>="H-A-X 5690B"</a:t>
            </a:r>
          </a:p>
          <a:p>
            <a:pPr marL="514350" indent="-514350">
              <a:buFont typeface="+mj-lt"/>
              <a:buAutoNum type="arabicPeriod"/>
            </a:pPr>
            <a:r>
              <a:rPr lang="en-US" b="1" dirty="0"/>
              <a:t>Language</a:t>
            </a:r>
            <a:r>
              <a:rPr lang="en-US" dirty="0"/>
              <a:t>="</a:t>
            </a:r>
            <a:r>
              <a:rPr lang="en-US" dirty="0" err="1"/>
              <a:t>en;fr</a:t>
            </a:r>
            <a:r>
              <a:rPr lang="en-US" dirty="0"/>
              <a:t>“</a:t>
            </a:r>
          </a:p>
          <a:p>
            <a:pPr marL="514350" indent="-514350">
              <a:buFont typeface="+mj-lt"/>
              <a:buAutoNum type="arabicPeriod"/>
            </a:pPr>
            <a:r>
              <a:rPr lang="en-US" b="1" dirty="0"/>
              <a:t>Publisher</a:t>
            </a:r>
            <a:r>
              <a:rPr lang="en-US" dirty="0"/>
              <a:t>="University of Miami. Faculty of Aviation"</a:t>
            </a:r>
          </a:p>
          <a:p>
            <a:pPr marL="514350" indent="-514350">
              <a:buFont typeface="+mj-lt"/>
              <a:buAutoNum type="arabicPeriod"/>
            </a:pPr>
            <a:r>
              <a:rPr lang="en-US" b="1" dirty="0"/>
              <a:t>Relation</a:t>
            </a:r>
            <a:r>
              <a:rPr lang="en-US" dirty="0"/>
              <a:t>=“</a:t>
            </a:r>
            <a:r>
              <a:rPr lang="en-US" dirty="0" err="1"/>
              <a:t>HasVersion</a:t>
            </a:r>
            <a:r>
              <a:rPr lang="en-US" dirty="0"/>
              <a:t> 13th Edition, 1998“ |  Relation ="</a:t>
            </a:r>
            <a:r>
              <a:rPr lang="en-US" dirty="0" err="1"/>
              <a:t>IsPartOf</a:t>
            </a:r>
            <a:r>
              <a:rPr lang="en-US" dirty="0"/>
              <a:t>  University Faculty Program"</a:t>
            </a:r>
          </a:p>
          <a:p>
            <a:pPr marL="514350" indent="-514350">
              <a:buFont typeface="+mj-lt"/>
              <a:buAutoNum type="arabicPeriod"/>
            </a:pPr>
            <a:r>
              <a:rPr lang="en-US" b="1" dirty="0"/>
              <a:t>Rights</a:t>
            </a:r>
            <a:r>
              <a:rPr lang="en-US" dirty="0"/>
              <a:t>="Access limited to University students."</a:t>
            </a:r>
          </a:p>
          <a:p>
            <a:pPr marL="514350" indent="-514350">
              <a:buFont typeface="+mj-lt"/>
              <a:buAutoNum type="arabicPeriod"/>
            </a:pPr>
            <a:r>
              <a:rPr lang="en-US" b="1" dirty="0"/>
              <a:t>Source</a:t>
            </a:r>
            <a:r>
              <a:rPr lang="en-US" dirty="0"/>
              <a:t>="RC607.A26W574 1996“ (call no. of the “Encyclopedia of Aviation”)</a:t>
            </a:r>
          </a:p>
          <a:p>
            <a:pPr marL="514350" indent="-514350">
              <a:buFont typeface="+mj-lt"/>
              <a:buAutoNum type="arabicPeriod"/>
            </a:pPr>
            <a:r>
              <a:rPr lang="en-US" b="1" dirty="0"/>
              <a:t>Subject</a:t>
            </a:r>
            <a:r>
              <a:rPr lang="en-US" dirty="0"/>
              <a:t>="Aircraft leasing and renting"</a:t>
            </a:r>
          </a:p>
          <a:p>
            <a:pPr marL="514350" indent="-514350">
              <a:buFont typeface="+mj-lt"/>
              <a:buAutoNum type="arabicPeriod"/>
            </a:pPr>
            <a:r>
              <a:rPr lang="en-US" b="1" dirty="0"/>
              <a:t>Type</a:t>
            </a:r>
            <a:r>
              <a:rPr lang="en-US" dirty="0"/>
              <a:t>="text"</a:t>
            </a:r>
          </a:p>
          <a:p>
            <a:pPr marL="514350" indent="-514350">
              <a:buFont typeface="+mj-lt"/>
              <a:buAutoNum type="arabicPeriod"/>
            </a:pPr>
            <a:r>
              <a:rPr lang="en-US" b="1" dirty="0"/>
              <a:t>Title</a:t>
            </a:r>
            <a:r>
              <a:rPr lang="en-US" dirty="0"/>
              <a:t>= "A Pilot's Guide to Aircraft Control Panel”</a:t>
            </a:r>
          </a:p>
          <a:p>
            <a:pPr marL="514350" indent="-514350">
              <a:buFont typeface="Arial" panose="020B0604020202020204" pitchFamily="34" charset="0"/>
              <a:buAutoNum type="arabicPeriod"/>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240193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1"/>
            <a:ext cx="10344912" cy="1139868"/>
          </a:xfrm>
        </p:spPr>
        <p:txBody>
          <a:bodyPr>
            <a:normAutofit/>
          </a:bodyPr>
          <a:lstStyle/>
          <a:p>
            <a:r>
              <a:rPr lang="en-US" dirty="0">
                <a:effectLst>
                  <a:outerShdw blurRad="38100" dist="38100" dir="2700000" algn="tl">
                    <a:srgbClr val="000000">
                      <a:alpha val="43137"/>
                    </a:srgbClr>
                  </a:outerShdw>
                </a:effectLst>
              </a:rPr>
              <a:t>Dublin Core Qualifiers</a:t>
            </a:r>
          </a:p>
        </p:txBody>
      </p:sp>
      <p:pic>
        <p:nvPicPr>
          <p:cNvPr id="3074" name="Picture 2" descr="http://ganesha.fr/public/images/articles/dc.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500" y="1140104"/>
            <a:ext cx="11569700" cy="560346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5232400" y="3492500"/>
            <a:ext cx="2108200" cy="747712"/>
          </a:xfrm>
        </p:spPr>
        <p:txBody>
          <a:bodyPr>
            <a:normAutofit fontScale="47500" lnSpcReduction="20000"/>
          </a:bodyPr>
          <a:lstStyle/>
          <a:p>
            <a:endParaRPr lang="en-US" dirty="0">
              <a:solidFill>
                <a:schemeClr val="bg1"/>
              </a:solidFill>
            </a:endParaRPr>
          </a:p>
          <a:p>
            <a:pPr marL="0" indent="0">
              <a:buNone/>
            </a:pPr>
            <a:r>
              <a:rPr lang="en-US" sz="5600" b="1" dirty="0">
                <a:solidFill>
                  <a:schemeClr val="bg1"/>
                </a:solidFill>
                <a:effectLst>
                  <a:outerShdw blurRad="38100" dist="38100" dir="2700000" algn="tl">
                    <a:srgbClr val="000000">
                      <a:alpha val="43137"/>
                    </a:srgbClr>
                  </a:outerShdw>
                </a:effectLst>
              </a:rPr>
              <a:t>Dublin Core</a:t>
            </a:r>
          </a:p>
        </p:txBody>
      </p:sp>
      <p:sp>
        <p:nvSpPr>
          <p:cNvPr id="6" name="Content Placeholder 2"/>
          <p:cNvSpPr txBox="1">
            <a:spLocks/>
          </p:cNvSpPr>
          <p:nvPr/>
        </p:nvSpPr>
        <p:spPr>
          <a:xfrm>
            <a:off x="9497234" y="203199"/>
            <a:ext cx="2516966" cy="2151694"/>
          </a:xfrm>
          <a:prstGeom prst="rect">
            <a:avLst/>
          </a:prstGeom>
          <a:ln>
            <a:solidFill>
              <a:schemeClr val="tx1">
                <a:lumMod val="95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i="1" dirty="0"/>
              <a:t>Dublin Core Qualifiers </a:t>
            </a:r>
            <a:r>
              <a:rPr lang="en-US" sz="1600" dirty="0"/>
              <a:t>is a </a:t>
            </a:r>
            <a:r>
              <a:rPr lang="en-US" sz="1600" b="1" dirty="0"/>
              <a:t>companion specification </a:t>
            </a:r>
            <a:r>
              <a:rPr lang="en-US" sz="1600" dirty="0"/>
              <a:t>to the Dublin Core Metadata Element Set. A </a:t>
            </a:r>
            <a:r>
              <a:rPr lang="en-US" sz="1600" i="1" dirty="0"/>
              <a:t>qualifier </a:t>
            </a:r>
            <a:r>
              <a:rPr lang="en-US" sz="1600" dirty="0"/>
              <a:t>either </a:t>
            </a:r>
            <a:r>
              <a:rPr lang="en-US" sz="1600" b="1" dirty="0"/>
              <a:t>identifies the encoding scheme </a:t>
            </a:r>
            <a:r>
              <a:rPr lang="en-US" sz="1600" dirty="0"/>
              <a:t>used in representing a Dublin Core element or </a:t>
            </a:r>
            <a:r>
              <a:rPr lang="en-US" sz="1600" b="1" dirty="0"/>
              <a:t>refines the meaning</a:t>
            </a:r>
            <a:r>
              <a:rPr lang="en-US" sz="1600" dirty="0"/>
              <a:t> of an element.</a:t>
            </a:r>
          </a:p>
          <a:p>
            <a:pPr marL="0" indent="0">
              <a:buFont typeface="Arial" panose="020B0604020202020204" pitchFamily="34" charset="0"/>
              <a:buNone/>
            </a:pPr>
            <a:endParaRPr lang="en-US" sz="1600" dirty="0"/>
          </a:p>
        </p:txBody>
      </p:sp>
    </p:spTree>
    <p:extLst>
      <p:ext uri="{BB962C8B-B14F-4D97-AF65-F5344CB8AC3E}">
        <p14:creationId xmlns:p14="http://schemas.microsoft.com/office/powerpoint/2010/main" val="655879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1"/>
            <a:ext cx="10344912" cy="1139868"/>
          </a:xfrm>
        </p:spPr>
        <p:txBody>
          <a:bodyPr>
            <a:normAutofit/>
          </a:bodyPr>
          <a:lstStyle/>
          <a:p>
            <a:r>
              <a:rPr lang="en-US" dirty="0"/>
              <a:t>Dublin Core element set goals:</a:t>
            </a:r>
          </a:p>
        </p:txBody>
      </p:sp>
      <p:sp>
        <p:nvSpPr>
          <p:cNvPr id="3" name="Content Placeholder 2"/>
          <p:cNvSpPr>
            <a:spLocks noGrp="1"/>
          </p:cNvSpPr>
          <p:nvPr>
            <p:ph idx="1"/>
          </p:nvPr>
        </p:nvSpPr>
        <p:spPr>
          <a:xfrm>
            <a:off x="170688" y="1139868"/>
            <a:ext cx="11826240" cy="2720931"/>
          </a:xfrm>
        </p:spPr>
        <p:txBody>
          <a:bodyPr>
            <a:normAutofit/>
          </a:bodyPr>
          <a:lstStyle/>
          <a:p>
            <a:pPr marL="514350" indent="-514350">
              <a:buAutoNum type="arabicPeriod"/>
            </a:pPr>
            <a:r>
              <a:rPr lang="en-US" dirty="0"/>
              <a:t>Simplicity of creation and maintenance (e.g. non-specialist).</a:t>
            </a:r>
          </a:p>
          <a:p>
            <a:pPr marL="514350" indent="-514350">
              <a:buAutoNum type="arabicPeriod"/>
            </a:pPr>
            <a:r>
              <a:rPr lang="en-US" dirty="0"/>
              <a:t>Commonly understood semantics (e.g. creator).</a:t>
            </a:r>
          </a:p>
          <a:p>
            <a:pPr marL="514350" indent="-514350">
              <a:buAutoNum type="arabicPeriod"/>
            </a:pPr>
            <a:r>
              <a:rPr lang="en-US" dirty="0"/>
              <a:t>International scope (languages).</a:t>
            </a:r>
          </a:p>
          <a:p>
            <a:pPr marL="514350" indent="-514350">
              <a:buAutoNum type="arabicPeriod"/>
            </a:pPr>
            <a:r>
              <a:rPr lang="en-US" dirty="0"/>
              <a:t>Extensibility (communities).</a:t>
            </a:r>
          </a:p>
          <a:p>
            <a:pPr marL="514350" indent="-514350">
              <a:buAutoNum type="arabicPeriod"/>
            </a:pPr>
            <a:r>
              <a:rPr lang="en-US" dirty="0"/>
              <a:t>All elements are optional, and all elements are repeatable.</a:t>
            </a:r>
          </a:p>
          <a:p>
            <a:pPr marL="514350" indent="-514350">
              <a:buAutoNum type="arabicPeriod"/>
            </a:pPr>
            <a:endParaRPr lang="en-US" dirty="0"/>
          </a:p>
          <a:p>
            <a:pPr marL="0" indent="0">
              <a:buNone/>
            </a:pPr>
            <a:endParaRPr lang="en-US" dirty="0"/>
          </a:p>
        </p:txBody>
      </p:sp>
    </p:spTree>
    <p:extLst>
      <p:ext uri="{BB962C8B-B14F-4D97-AF65-F5344CB8AC3E}">
        <p14:creationId xmlns:p14="http://schemas.microsoft.com/office/powerpoint/2010/main" val="552350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1"/>
            <a:ext cx="10344912" cy="1139868"/>
          </a:xfrm>
        </p:spPr>
        <p:txBody>
          <a:bodyPr>
            <a:normAutofit/>
          </a:bodyPr>
          <a:lstStyle/>
          <a:p>
            <a:r>
              <a:rPr lang="en-US" dirty="0"/>
              <a:t>Ontologies </a:t>
            </a:r>
            <a:r>
              <a:rPr lang="en-US" baseline="30000" dirty="0">
                <a:effectLst>
                  <a:outerShdw blurRad="38100" dist="38100" dir="2700000" algn="tl">
                    <a:srgbClr val="000000">
                      <a:alpha val="43137"/>
                    </a:srgbClr>
                  </a:outerShdw>
                </a:effectLst>
              </a:rPr>
              <a:t>(by Dublin Core)</a:t>
            </a:r>
          </a:p>
        </p:txBody>
      </p:sp>
      <p:pic>
        <p:nvPicPr>
          <p:cNvPr id="2050" name="Picture 2" descr="http://www.cromaidea.com/images/semantic-web.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422" y="1008345"/>
            <a:ext cx="2857500" cy="28575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52" name="Picture 4" descr="http://rhizomik.net/html/livingsw/resources/ipronto_color.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0619" y="597857"/>
            <a:ext cx="3810000" cy="23812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2054" name="Picture 6" descr="http://cnets.indiana.edu/wp-content/uploads/tcot1-300x21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10600" y="4680090"/>
            <a:ext cx="2857500" cy="2009776"/>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056" name="Picture 8" descr="https://michaelomodele.files.wordpress.com/2012/10/twitter-network-graph.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41578" y="2437095"/>
            <a:ext cx="5879383" cy="400974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373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1"/>
            <a:ext cx="10344912" cy="1139868"/>
          </a:xfrm>
        </p:spPr>
        <p:txBody>
          <a:bodyPr>
            <a:normAutofit/>
          </a:bodyPr>
          <a:lstStyle/>
          <a:p>
            <a:r>
              <a:rPr lang="en-US" dirty="0">
                <a:effectLst>
                  <a:outerShdw blurRad="38100" dist="38100" dir="2700000" algn="tl">
                    <a:srgbClr val="000000">
                      <a:alpha val="43137"/>
                    </a:srgbClr>
                  </a:outerShdw>
                </a:effectLst>
              </a:rPr>
              <a:t>Dublin Core Applications</a:t>
            </a:r>
          </a:p>
        </p:txBody>
      </p:sp>
      <p:sp>
        <p:nvSpPr>
          <p:cNvPr id="3" name="Content Placeholder 2"/>
          <p:cNvSpPr>
            <a:spLocks noGrp="1"/>
          </p:cNvSpPr>
          <p:nvPr>
            <p:ph idx="1"/>
          </p:nvPr>
        </p:nvSpPr>
        <p:spPr>
          <a:xfrm>
            <a:off x="170688" y="1139869"/>
            <a:ext cx="11826240" cy="2129424"/>
          </a:xfrm>
        </p:spPr>
        <p:txBody>
          <a:bodyPr>
            <a:normAutofit/>
          </a:bodyPr>
          <a:lstStyle/>
          <a:p>
            <a:endParaRPr lang="en-US" dirty="0"/>
          </a:p>
          <a:p>
            <a:pPr marL="0" indent="0">
              <a:buNone/>
            </a:pPr>
            <a:endParaRPr lang="en-US" dirty="0"/>
          </a:p>
        </p:txBody>
      </p:sp>
      <p:sp>
        <p:nvSpPr>
          <p:cNvPr id="4" name="Content Placeholder 2"/>
          <p:cNvSpPr txBox="1">
            <a:spLocks/>
          </p:cNvSpPr>
          <p:nvPr/>
        </p:nvSpPr>
        <p:spPr>
          <a:xfrm>
            <a:off x="323088" y="889348"/>
            <a:ext cx="11826240" cy="596865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Arial" panose="020B0604020202020204" pitchFamily="34" charset="0"/>
              <a:buAutoNum type="arabicPeriod"/>
            </a:pPr>
            <a:r>
              <a:rPr lang="en-US" dirty="0"/>
              <a:t>Library of Congress (USA)</a:t>
            </a:r>
          </a:p>
          <a:p>
            <a:pPr marL="514350" indent="-514350">
              <a:buFont typeface="Arial" panose="020B0604020202020204" pitchFamily="34" charset="0"/>
              <a:buAutoNum type="arabicPeriod"/>
            </a:pPr>
            <a:r>
              <a:rPr lang="en-US" dirty="0"/>
              <a:t>American Museum of Natural History.</a:t>
            </a:r>
          </a:p>
          <a:p>
            <a:pPr marL="514350" indent="-514350">
              <a:buFont typeface="Arial" panose="020B0604020202020204" pitchFamily="34" charset="0"/>
              <a:buAutoNum type="arabicPeriod"/>
            </a:pPr>
            <a:r>
              <a:rPr lang="en-US" dirty="0"/>
              <a:t>Support the Description and Discovery of Language Resources</a:t>
            </a:r>
          </a:p>
          <a:p>
            <a:pPr marL="914400"/>
            <a:r>
              <a:rPr lang="en-US" sz="2000" dirty="0"/>
              <a:t>Open Language Archives Community(OLAC)</a:t>
            </a:r>
          </a:p>
          <a:p>
            <a:pPr marL="914400"/>
            <a:r>
              <a:rPr lang="en-US" sz="2000" b="1" dirty="0"/>
              <a:t>Discourse Type: </a:t>
            </a:r>
            <a:r>
              <a:rPr lang="fr-FR" sz="1600" dirty="0" err="1"/>
              <a:t>drama</a:t>
            </a:r>
            <a:r>
              <a:rPr lang="fr-FR" sz="1600" dirty="0"/>
              <a:t>, </a:t>
            </a:r>
            <a:r>
              <a:rPr lang="fr-FR" sz="1600" dirty="0" err="1"/>
              <a:t>formulaic</a:t>
            </a:r>
            <a:r>
              <a:rPr lang="fr-FR" sz="1600" dirty="0"/>
              <a:t> </a:t>
            </a:r>
            <a:r>
              <a:rPr lang="fr-FR" sz="1600" dirty="0" err="1"/>
              <a:t>discourse</a:t>
            </a:r>
            <a:r>
              <a:rPr lang="fr-FR" sz="1600" dirty="0"/>
              <a:t>, interactive </a:t>
            </a:r>
            <a:r>
              <a:rPr lang="fr-FR" sz="1600" dirty="0" err="1"/>
              <a:t>discourse</a:t>
            </a:r>
            <a:r>
              <a:rPr lang="fr-FR" sz="1600" dirty="0"/>
              <a:t>, </a:t>
            </a:r>
            <a:r>
              <a:rPr lang="fr-FR" sz="1600" dirty="0" err="1"/>
              <a:t>language</a:t>
            </a:r>
            <a:r>
              <a:rPr lang="fr-FR" sz="1600" dirty="0"/>
              <a:t> </a:t>
            </a:r>
            <a:r>
              <a:rPr lang="fr-FR" sz="1600" dirty="0" err="1"/>
              <a:t>play</a:t>
            </a:r>
            <a:r>
              <a:rPr lang="fr-FR" sz="1600" dirty="0"/>
              <a:t>, </a:t>
            </a:r>
            <a:r>
              <a:rPr lang="en-US" sz="1600" dirty="0"/>
              <a:t>oratory, narrative, procedural discourse, report, singing, and unintelligible speech.</a:t>
            </a:r>
            <a:endParaRPr lang="en-US" sz="2000" b="1" dirty="0"/>
          </a:p>
          <a:p>
            <a:pPr marL="914400"/>
            <a:r>
              <a:rPr lang="en-US" sz="2000" b="1" dirty="0"/>
              <a:t>Role: </a:t>
            </a:r>
            <a:r>
              <a:rPr lang="en-US" sz="1600" dirty="0"/>
              <a:t>annotator, artist, author, compiler, consultant, depositor, developer, editor, illustrator, interviewer, participant, performer, photographer, recorder, researcher, respondent, signer, speaker, sponsor, transcriber, and translator.</a:t>
            </a:r>
            <a:endParaRPr lang="en-US" sz="2000" b="1" dirty="0"/>
          </a:p>
          <a:p>
            <a:pPr marL="914400"/>
            <a:r>
              <a:rPr lang="en-US" sz="1800" b="1" dirty="0"/>
              <a:t>Linguistic Subject: </a:t>
            </a:r>
            <a:r>
              <a:rPr lang="en-US" sz="1400" dirty="0"/>
              <a:t>anthropological linguistics, applied linguistics, cognitive science, computational linguistics, discourse analysis, forensic linguistics, general linguistics, historical linguistics, history of linguistics, language acquisition, language documentation, lexicography, linguistics and literature, linguistic theories, mathematical linguistics, morphology, </a:t>
            </a:r>
            <a:r>
              <a:rPr lang="en-US" sz="1400" dirty="0" err="1"/>
              <a:t>neurolinguistics</a:t>
            </a:r>
            <a:r>
              <a:rPr lang="en-US" sz="1400" dirty="0"/>
              <a:t>, philosophy of language, phonetics, phonology, pragmatics, psycholinguistics, semantics, sociolinguistics, syntax, text and corpus linguistics, translating and interpreting, typology, and writing systems.</a:t>
            </a:r>
            <a:endParaRPr lang="en-US" sz="2000" dirty="0"/>
          </a:p>
          <a:p>
            <a:pPr marL="514350" indent="-514350">
              <a:buFont typeface="+mj-lt"/>
              <a:buAutoNum type="arabicPeriod" startAt="4"/>
            </a:pPr>
            <a:r>
              <a:rPr lang="en-US" dirty="0"/>
              <a:t>The Publication and Citation of Research Data </a:t>
            </a:r>
            <a:r>
              <a:rPr lang="en-US" baseline="30000" dirty="0">
                <a:solidFill>
                  <a:srgbClr val="FF0000"/>
                </a:solidFill>
                <a:hlinkClick r:id="rId2" action="ppaction://hlinkfile"/>
              </a:rPr>
              <a:t>(see </a:t>
            </a:r>
            <a:r>
              <a:rPr lang="en-US" baseline="30000" dirty="0" err="1">
                <a:solidFill>
                  <a:srgbClr val="FF0000"/>
                </a:solidFill>
                <a:hlinkClick r:id="rId2" action="ppaction://hlinkfile"/>
              </a:rPr>
              <a:t>ResDC</a:t>
            </a:r>
            <a:r>
              <a:rPr lang="en-US" baseline="30000" dirty="0">
                <a:solidFill>
                  <a:srgbClr val="FF0000"/>
                </a:solidFill>
                <a:hlinkClick r:id="rId2" action="ppaction://hlinkfile"/>
              </a:rPr>
              <a:t>)</a:t>
            </a:r>
            <a:endParaRPr lang="en-US" baseline="30000" dirty="0">
              <a:solidFill>
                <a:srgbClr val="FF0000"/>
              </a:solidFill>
            </a:endParaRPr>
          </a:p>
          <a:p>
            <a:pPr marL="514350" indent="-514350">
              <a:buFont typeface="+mj-lt"/>
              <a:buAutoNum type="arabicPeriod" startAt="4"/>
            </a:pPr>
            <a:r>
              <a:rPr lang="en-US" dirty="0"/>
              <a:t> Geospatial Multistate Archive </a:t>
            </a:r>
          </a:p>
          <a:p>
            <a:pPr marL="514350" indent="-514350">
              <a:buFont typeface="+mj-lt"/>
              <a:buAutoNum type="arabicPeriod" startAt="4"/>
            </a:pPr>
            <a:r>
              <a:rPr lang="en-US" dirty="0"/>
              <a:t>Librarians / archivist / museum professionals / scientists /government specialists / educators / business/corporate workers</a:t>
            </a:r>
            <a:endParaRPr lang="en-US" baseline="30000" dirty="0">
              <a:solidFill>
                <a:srgbClr val="FF0000"/>
              </a:solidFill>
            </a:endParaRPr>
          </a:p>
          <a:p>
            <a:pPr marL="514350" indent="-514350">
              <a:buFont typeface="+mj-lt"/>
              <a:buAutoNum type="arabicPeriod" startAt="4"/>
            </a:pPr>
            <a:endParaRPr lang="en-US" dirty="0"/>
          </a:p>
        </p:txBody>
      </p:sp>
    </p:spTree>
    <p:extLst>
      <p:ext uri="{BB962C8B-B14F-4D97-AF65-F5344CB8AC3E}">
        <p14:creationId xmlns:p14="http://schemas.microsoft.com/office/powerpoint/2010/main" val="229814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1"/>
            <a:ext cx="10344912" cy="1139868"/>
          </a:xfrm>
        </p:spPr>
        <p:txBody>
          <a:bodyPr>
            <a:normAutofit/>
          </a:bodyPr>
          <a:lstStyle/>
          <a:p>
            <a:r>
              <a:rPr lang="en-US" b="1" dirty="0"/>
              <a:t>Syntaxes for Dublin Core</a:t>
            </a:r>
            <a:endParaRPr lang="en-US" dirty="0"/>
          </a:p>
        </p:txBody>
      </p:sp>
      <p:sp>
        <p:nvSpPr>
          <p:cNvPr id="3" name="Content Placeholder 2"/>
          <p:cNvSpPr>
            <a:spLocks noGrp="1"/>
          </p:cNvSpPr>
          <p:nvPr>
            <p:ph idx="1"/>
          </p:nvPr>
        </p:nvSpPr>
        <p:spPr>
          <a:xfrm>
            <a:off x="170688" y="1027135"/>
            <a:ext cx="11826240" cy="1453018"/>
          </a:xfrm>
        </p:spPr>
        <p:txBody>
          <a:bodyPr>
            <a:normAutofit fontScale="92500"/>
          </a:bodyPr>
          <a:lstStyle/>
          <a:p>
            <a:pPr marL="0" indent="0" algn="just">
              <a:buNone/>
            </a:pPr>
            <a:r>
              <a:rPr lang="en-US" dirty="0"/>
              <a:t>Although the two Recommendations defining the Dublin Core and the Dublin Core Qualifiers are meant to convey semantics only, for a metadata scheme to be usable in practice it must have one or more generally accepted syntactical representations.</a:t>
            </a:r>
          </a:p>
          <a:p>
            <a:pPr marL="0" indent="0">
              <a:buNone/>
            </a:pPr>
            <a:endParaRPr lang="en-US" dirty="0"/>
          </a:p>
        </p:txBody>
      </p:sp>
      <p:sp>
        <p:nvSpPr>
          <p:cNvPr id="5" name="Content Placeholder 2"/>
          <p:cNvSpPr txBox="1">
            <a:spLocks/>
          </p:cNvSpPr>
          <p:nvPr/>
        </p:nvSpPr>
        <p:spPr>
          <a:xfrm>
            <a:off x="338203" y="2617939"/>
            <a:ext cx="5555293" cy="4108537"/>
          </a:xfrm>
          <a:prstGeom prst="rect">
            <a:avLst/>
          </a:prstGeom>
          <a:ln/>
        </p:spPr>
        <p:style>
          <a:lnRef idx="2">
            <a:schemeClr val="dk1">
              <a:shade val="50000"/>
            </a:schemeClr>
          </a:lnRef>
          <a:fillRef idx="1">
            <a:schemeClr val="dk1"/>
          </a:fillRef>
          <a:effectRef idx="0">
            <a:schemeClr val="dk1"/>
          </a:effectRef>
          <a:fontRef idx="minor">
            <a:schemeClr val="lt1"/>
          </a:fontRef>
        </p:style>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HTML</a:t>
            </a:r>
          </a:p>
          <a:p>
            <a:pPr marL="0" indent="0">
              <a:buNone/>
            </a:pPr>
            <a:r>
              <a:rPr lang="en-US" dirty="0"/>
              <a:t>&lt;link </a:t>
            </a:r>
            <a:r>
              <a:rPr lang="en-US" dirty="0" err="1"/>
              <a:t>rel</a:t>
            </a:r>
            <a:r>
              <a:rPr lang="en-US" dirty="0"/>
              <a:t>=“</a:t>
            </a:r>
            <a:r>
              <a:rPr lang="en-US" dirty="0" err="1"/>
              <a:t>schema.DC</a:t>
            </a:r>
            <a:r>
              <a:rPr lang="en-US" dirty="0"/>
              <a:t>”</a:t>
            </a:r>
          </a:p>
          <a:p>
            <a:pPr marL="0" indent="0">
              <a:buNone/>
            </a:pPr>
            <a:r>
              <a:rPr lang="en-US" dirty="0" err="1"/>
              <a:t>href</a:t>
            </a:r>
            <a:r>
              <a:rPr lang="en-US" dirty="0"/>
              <a:t>=“http://purl.org/dc/elements/1.1/”</a:t>
            </a:r>
          </a:p>
          <a:p>
            <a:pPr marL="0" indent="0">
              <a:buNone/>
            </a:pPr>
            <a:r>
              <a:rPr lang="en-US" dirty="0"/>
              <a:t>title=“Dublin Core Metadata Element Set, Version 1.1”&gt;</a:t>
            </a:r>
          </a:p>
          <a:p>
            <a:pPr marL="0" indent="0">
              <a:buNone/>
            </a:pPr>
            <a:r>
              <a:rPr lang="en-US" dirty="0"/>
              <a:t>&lt;meta name=“</a:t>
            </a:r>
            <a:r>
              <a:rPr lang="en-US" dirty="0" err="1"/>
              <a:t>DC.Title</a:t>
            </a:r>
            <a:r>
              <a:rPr lang="en-US" dirty="0"/>
              <a:t>”</a:t>
            </a:r>
          </a:p>
          <a:p>
            <a:pPr marL="0" indent="0">
              <a:buNone/>
            </a:pPr>
            <a:r>
              <a:rPr lang="en-US" dirty="0"/>
              <a:t>content=“The Electronic Text Center Introduction to TEI and Guide to</a:t>
            </a:r>
          </a:p>
          <a:p>
            <a:pPr marL="0" indent="0">
              <a:buNone/>
            </a:pPr>
            <a:r>
              <a:rPr lang="en-US" dirty="0"/>
              <a:t>Document Preparation”&gt;</a:t>
            </a:r>
          </a:p>
          <a:p>
            <a:pPr marL="0" indent="0">
              <a:buNone/>
            </a:pPr>
            <a:r>
              <a:rPr lang="en-US" dirty="0"/>
              <a:t>&lt;meta name=“</a:t>
            </a:r>
            <a:r>
              <a:rPr lang="en-US" dirty="0" err="1"/>
              <a:t>DC.Creator</a:t>
            </a:r>
            <a:r>
              <a:rPr lang="en-US" dirty="0"/>
              <a:t>”</a:t>
            </a:r>
          </a:p>
          <a:p>
            <a:pPr marL="0" indent="0">
              <a:buNone/>
            </a:pPr>
            <a:r>
              <a:rPr lang="en-US" dirty="0"/>
              <a:t>content=“Seaman, David”&gt;</a:t>
            </a:r>
          </a:p>
          <a:p>
            <a:pPr marL="0" indent="0">
              <a:buNone/>
            </a:pPr>
            <a:r>
              <a:rPr lang="en-US" dirty="0"/>
              <a:t>&lt;meta name=“</a:t>
            </a:r>
            <a:r>
              <a:rPr lang="en-US" dirty="0" err="1"/>
              <a:t>DC.Identifier</a:t>
            </a:r>
            <a:r>
              <a:rPr lang="en-US" dirty="0"/>
              <a:t>”</a:t>
            </a:r>
          </a:p>
          <a:p>
            <a:pPr marL="0" indent="0">
              <a:buNone/>
            </a:pPr>
            <a:r>
              <a:rPr lang="en-US" dirty="0"/>
              <a:t>content=“http://etext.lib.virginia.edu/</a:t>
            </a:r>
            <a:r>
              <a:rPr lang="en-US" dirty="0" err="1"/>
              <a:t>tei</a:t>
            </a:r>
            <a:r>
              <a:rPr lang="en-US" dirty="0"/>
              <a:t>/uvatei.html”&gt;</a:t>
            </a:r>
          </a:p>
          <a:p>
            <a:pPr marL="0" indent="0">
              <a:buNone/>
            </a:pPr>
            <a:endParaRPr lang="en-US" dirty="0"/>
          </a:p>
        </p:txBody>
      </p:sp>
      <p:sp>
        <p:nvSpPr>
          <p:cNvPr id="6" name="Content Placeholder 2"/>
          <p:cNvSpPr txBox="1">
            <a:spLocks/>
          </p:cNvSpPr>
          <p:nvPr/>
        </p:nvSpPr>
        <p:spPr>
          <a:xfrm>
            <a:off x="6275540" y="2617939"/>
            <a:ext cx="5611659" cy="4108537"/>
          </a:xfrm>
          <a:prstGeom prst="rect">
            <a:avLst/>
          </a:prstGeom>
          <a:ln/>
        </p:spPr>
        <p:style>
          <a:lnRef idx="2">
            <a:schemeClr val="dk1">
              <a:shade val="50000"/>
            </a:schemeClr>
          </a:lnRef>
          <a:fillRef idx="1">
            <a:schemeClr val="dk1"/>
          </a:fillRef>
          <a:effectRef idx="0">
            <a:schemeClr val="dk1"/>
          </a:effectRef>
          <a:fontRef idx="minor">
            <a:schemeClr val="lt1"/>
          </a:fontRef>
        </p:style>
        <p:txBody>
          <a:bodyPr vert="horz" wrap="square" lIns="91440" tIns="0" rIns="0" bIns="9144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dirty="0"/>
              <a:t>XML</a:t>
            </a:r>
          </a:p>
          <a:p>
            <a:pPr marL="0" indent="0">
              <a:buNone/>
            </a:pPr>
            <a:r>
              <a:rPr lang="en-US" sz="1400" dirty="0"/>
              <a:t>&lt;?xml version=“1.0”?&gt;</a:t>
            </a:r>
          </a:p>
          <a:p>
            <a:pPr marL="0" indent="0">
              <a:buNone/>
            </a:pPr>
            <a:r>
              <a:rPr lang="en-US" sz="1400" dirty="0"/>
              <a:t>&lt;metadata</a:t>
            </a:r>
          </a:p>
          <a:p>
            <a:pPr marL="0" indent="0">
              <a:buNone/>
            </a:pPr>
            <a:r>
              <a:rPr lang="en-US" sz="1400" dirty="0" err="1"/>
              <a:t>xmlns</a:t>
            </a:r>
            <a:r>
              <a:rPr lang="en-US" sz="1400" dirty="0"/>
              <a:t>=“http://myorg.org/</a:t>
            </a:r>
            <a:r>
              <a:rPr lang="en-US" sz="1400" dirty="0" err="1"/>
              <a:t>myapp</a:t>
            </a:r>
            <a:r>
              <a:rPr lang="en-US" sz="1400" dirty="0"/>
              <a:t>/”</a:t>
            </a:r>
          </a:p>
          <a:p>
            <a:pPr marL="0" indent="0">
              <a:buNone/>
            </a:pPr>
            <a:r>
              <a:rPr lang="en-US" sz="1400" dirty="0" err="1"/>
              <a:t>xmlns:xsi</a:t>
            </a:r>
            <a:r>
              <a:rPr lang="en-US" sz="1400" dirty="0"/>
              <a:t>=“http://www.w3.org/2001/</a:t>
            </a:r>
            <a:r>
              <a:rPr lang="en-US" sz="1400" dirty="0" err="1"/>
              <a:t>XMLSchema</a:t>
            </a:r>
            <a:r>
              <a:rPr lang="en-US" sz="1400" dirty="0"/>
              <a:t>-instance”</a:t>
            </a:r>
          </a:p>
          <a:p>
            <a:pPr marL="0" indent="0">
              <a:buNone/>
            </a:pPr>
            <a:r>
              <a:rPr lang="en-US" sz="1400" dirty="0" err="1"/>
              <a:t>xsi:schemaLocation</a:t>
            </a:r>
            <a:r>
              <a:rPr lang="en-US" sz="1400" dirty="0"/>
              <a:t>=“http://myorg.org/</a:t>
            </a:r>
            <a:r>
              <a:rPr lang="en-US" sz="1400" dirty="0" err="1"/>
              <a:t>myapp</a:t>
            </a:r>
            <a:r>
              <a:rPr lang="en-US" sz="1400" dirty="0"/>
              <a:t>/ http://myorg.org/myapp/</a:t>
            </a:r>
          </a:p>
          <a:p>
            <a:pPr marL="0" indent="0">
              <a:buNone/>
            </a:pPr>
            <a:r>
              <a:rPr lang="en-US" sz="1400" dirty="0"/>
              <a:t>schema.xsd”</a:t>
            </a:r>
          </a:p>
          <a:p>
            <a:pPr marL="0" indent="0">
              <a:buNone/>
            </a:pPr>
            <a:r>
              <a:rPr lang="en-US" sz="1400" dirty="0" err="1"/>
              <a:t>xmlns:dc</a:t>
            </a:r>
            <a:r>
              <a:rPr lang="en-US" sz="1400" dirty="0"/>
              <a:t>=“http://purl.org/dc/elements/1.1/”&gt;</a:t>
            </a:r>
          </a:p>
          <a:p>
            <a:pPr marL="0" indent="0">
              <a:buNone/>
            </a:pPr>
            <a:r>
              <a:rPr lang="en-US" sz="1400" dirty="0"/>
              <a:t>&lt;</a:t>
            </a:r>
            <a:r>
              <a:rPr lang="en-US" sz="1400" dirty="0" err="1"/>
              <a:t>dc:title</a:t>
            </a:r>
            <a:r>
              <a:rPr lang="en-US" sz="1400" dirty="0"/>
              <a:t>&gt; The Electronic Text Center Introduction to TEI and Guide to</a:t>
            </a:r>
          </a:p>
          <a:p>
            <a:pPr marL="0" indent="0">
              <a:buNone/>
            </a:pPr>
            <a:r>
              <a:rPr lang="en-US" sz="1400" dirty="0"/>
              <a:t>Document Preparation &lt;/</a:t>
            </a:r>
            <a:r>
              <a:rPr lang="en-US" sz="1400" dirty="0" err="1"/>
              <a:t>dc:title</a:t>
            </a:r>
            <a:r>
              <a:rPr lang="en-US" sz="1400" dirty="0"/>
              <a:t>&gt;</a:t>
            </a:r>
          </a:p>
          <a:p>
            <a:pPr marL="0" indent="0">
              <a:buNone/>
            </a:pPr>
            <a:r>
              <a:rPr lang="en-US" sz="1400" dirty="0"/>
              <a:t>&lt;</a:t>
            </a:r>
            <a:r>
              <a:rPr lang="en-US" sz="1400" dirty="0" err="1"/>
              <a:t>dc:creator</a:t>
            </a:r>
            <a:r>
              <a:rPr lang="en-US" sz="1400" dirty="0"/>
              <a:t>&gt; Seaman, David &lt;/</a:t>
            </a:r>
            <a:r>
              <a:rPr lang="en-US" sz="1400" dirty="0" err="1"/>
              <a:t>dc:creator</a:t>
            </a:r>
            <a:r>
              <a:rPr lang="en-US" sz="1400" dirty="0"/>
              <a:t>&gt;</a:t>
            </a:r>
          </a:p>
          <a:p>
            <a:pPr marL="0" indent="0">
              <a:buNone/>
            </a:pPr>
            <a:r>
              <a:rPr lang="en-US" sz="1400" dirty="0"/>
              <a:t>&lt;</a:t>
            </a:r>
            <a:r>
              <a:rPr lang="en-US" sz="1400" dirty="0" err="1"/>
              <a:t>dc:identifier</a:t>
            </a:r>
            <a:r>
              <a:rPr lang="en-US" sz="1400" dirty="0"/>
              <a:t>&gt; http://etext.lib.virginia.edu/tei/uvatei.html &lt;/</a:t>
            </a:r>
            <a:r>
              <a:rPr lang="en-US" sz="1400" dirty="0" err="1"/>
              <a:t>dc:identifier</a:t>
            </a:r>
            <a:r>
              <a:rPr lang="en-US" sz="1400" dirty="0"/>
              <a:t>&gt;</a:t>
            </a:r>
          </a:p>
          <a:p>
            <a:pPr marL="0" indent="0">
              <a:buNone/>
            </a:pPr>
            <a:r>
              <a:rPr lang="en-US" sz="1400" dirty="0"/>
              <a:t>&lt;/metadata&gt;</a:t>
            </a:r>
          </a:p>
        </p:txBody>
      </p:sp>
    </p:spTree>
    <p:extLst>
      <p:ext uri="{BB962C8B-B14F-4D97-AF65-F5344CB8AC3E}">
        <p14:creationId xmlns:p14="http://schemas.microsoft.com/office/powerpoint/2010/main" val="1929145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0"/>
            <a:ext cx="10344912" cy="1325563"/>
          </a:xfrm>
        </p:spPr>
        <p:txBody>
          <a:bodyPr/>
          <a:lstStyle/>
          <a:p>
            <a:r>
              <a:rPr lang="en-US" b="1" dirty="0">
                <a:effectLst>
                  <a:outerShdw blurRad="38100" dist="38100" dir="2700000" algn="tl">
                    <a:srgbClr val="000000">
                      <a:alpha val="43137"/>
                    </a:srgbClr>
                  </a:outerShdw>
                </a:effectLst>
              </a:rPr>
              <a:t>Metadata for Interoperability</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70688" y="991673"/>
            <a:ext cx="11826240" cy="5689544"/>
          </a:xfrm>
        </p:spPr>
        <p:txBody>
          <a:bodyPr>
            <a:normAutofit fontScale="92500" lnSpcReduction="10000"/>
          </a:bodyPr>
          <a:lstStyle/>
          <a:p>
            <a:pPr marL="0" indent="0">
              <a:buNone/>
            </a:pPr>
            <a:r>
              <a:rPr lang="en-US" b="1" dirty="0"/>
              <a:t>Web search</a:t>
            </a:r>
          </a:p>
          <a:p>
            <a:pPr marL="225425" indent="0" algn="just">
              <a:buNone/>
            </a:pPr>
            <a:r>
              <a:rPr lang="en-US" dirty="0"/>
              <a:t>Anyone who has attempted to </a:t>
            </a:r>
            <a:r>
              <a:rPr lang="en-US" b="1" dirty="0">
                <a:solidFill>
                  <a:srgbClr val="FFFF00"/>
                </a:solidFill>
              </a:rPr>
              <a:t>find information online </a:t>
            </a:r>
            <a:r>
              <a:rPr lang="en-US" dirty="0"/>
              <a:t>using one of today's popular Web search services has likely experienced the frustration of </a:t>
            </a:r>
            <a:r>
              <a:rPr lang="en-US" b="1" dirty="0">
                <a:solidFill>
                  <a:srgbClr val="FFFF00"/>
                </a:solidFill>
              </a:rPr>
              <a:t>retrieving hundreds</a:t>
            </a:r>
            <a:r>
              <a:rPr lang="en-US" dirty="0"/>
              <a:t>, if not thousands, of "</a:t>
            </a:r>
            <a:r>
              <a:rPr lang="en-US" b="1" dirty="0">
                <a:solidFill>
                  <a:srgbClr val="FFFF00"/>
                </a:solidFill>
              </a:rPr>
              <a:t>hits</a:t>
            </a:r>
            <a:r>
              <a:rPr lang="en-US" dirty="0"/>
              <a:t>" with </a:t>
            </a:r>
            <a:r>
              <a:rPr lang="en-US" dirty="0">
                <a:solidFill>
                  <a:srgbClr val="FFFF00"/>
                </a:solidFill>
              </a:rPr>
              <a:t>limited ability to </a:t>
            </a:r>
            <a:r>
              <a:rPr lang="en-US" b="1" dirty="0">
                <a:solidFill>
                  <a:srgbClr val="FFFF00"/>
                </a:solidFill>
              </a:rPr>
              <a:t>refine</a:t>
            </a:r>
            <a:r>
              <a:rPr lang="en-US" dirty="0">
                <a:solidFill>
                  <a:srgbClr val="FFFF00"/>
                </a:solidFill>
              </a:rPr>
              <a:t> </a:t>
            </a:r>
            <a:r>
              <a:rPr lang="en-US" dirty="0"/>
              <a:t>or make a more precise search. The wide scale adoption of </a:t>
            </a:r>
            <a:r>
              <a:rPr lang="en-US" b="1" dirty="0">
                <a:solidFill>
                  <a:srgbClr val="FFFF00"/>
                </a:solidFill>
              </a:rPr>
              <a:t>descriptive standards </a:t>
            </a:r>
            <a:r>
              <a:rPr lang="en-US" dirty="0"/>
              <a:t>and </a:t>
            </a:r>
            <a:r>
              <a:rPr lang="en-US" b="1" dirty="0"/>
              <a:t>practices</a:t>
            </a:r>
            <a:r>
              <a:rPr lang="en-US" dirty="0"/>
              <a:t> </a:t>
            </a:r>
            <a:r>
              <a:rPr lang="en-US" dirty="0">
                <a:solidFill>
                  <a:srgbClr val="FFFF00"/>
                </a:solidFill>
              </a:rPr>
              <a:t>for </a:t>
            </a:r>
            <a:r>
              <a:rPr lang="en-US" b="1" dirty="0">
                <a:solidFill>
                  <a:srgbClr val="FFFF00"/>
                </a:solidFill>
              </a:rPr>
              <a:t>electronic resources</a:t>
            </a:r>
            <a:r>
              <a:rPr lang="en-US" dirty="0">
                <a:solidFill>
                  <a:srgbClr val="FFFF00"/>
                </a:solidFill>
              </a:rPr>
              <a:t> </a:t>
            </a:r>
            <a:r>
              <a:rPr lang="en-US" dirty="0"/>
              <a:t>will </a:t>
            </a:r>
            <a:r>
              <a:rPr lang="en-US" b="1" dirty="0"/>
              <a:t>improve retrieval </a:t>
            </a:r>
            <a:r>
              <a:rPr lang="en-US" dirty="0"/>
              <a:t>of relevant resources in any venue where information retrieval is critical.</a:t>
            </a:r>
          </a:p>
          <a:p>
            <a:pPr marL="0" indent="0">
              <a:buNone/>
            </a:pPr>
            <a:r>
              <a:rPr lang="en-US" b="1" dirty="0"/>
              <a:t>What is Metadata?</a:t>
            </a:r>
          </a:p>
          <a:p>
            <a:pPr marL="225425" indent="0" algn="just">
              <a:buNone/>
            </a:pPr>
            <a:r>
              <a:rPr lang="en-US" dirty="0"/>
              <a:t>Metadata can be thought of as </a:t>
            </a:r>
            <a:r>
              <a:rPr lang="en-US" b="1" dirty="0">
                <a:solidFill>
                  <a:srgbClr val="FFFF00"/>
                </a:solidFill>
              </a:rPr>
              <a:t>data about other data</a:t>
            </a:r>
            <a:r>
              <a:rPr lang="en-US" dirty="0"/>
              <a:t>, which most commonly refers to </a:t>
            </a:r>
            <a:r>
              <a:rPr lang="en-US" b="1" dirty="0">
                <a:solidFill>
                  <a:srgbClr val="FFFF00"/>
                </a:solidFill>
              </a:rPr>
              <a:t>descriptive information about Web resources</a:t>
            </a:r>
            <a:r>
              <a:rPr lang="en-US" dirty="0"/>
              <a:t>. A metadata record consists of a set of </a:t>
            </a:r>
            <a:r>
              <a:rPr lang="en-US" b="1" dirty="0">
                <a:solidFill>
                  <a:srgbClr val="FFFF00"/>
                </a:solidFill>
              </a:rPr>
              <a:t>attributes</a:t>
            </a:r>
            <a:r>
              <a:rPr lang="en-US" dirty="0"/>
              <a:t>, or </a:t>
            </a:r>
            <a:r>
              <a:rPr lang="en-US" b="1" dirty="0">
                <a:solidFill>
                  <a:srgbClr val="FFFF00"/>
                </a:solidFill>
              </a:rPr>
              <a:t>elements</a:t>
            </a:r>
            <a:r>
              <a:rPr lang="en-US" dirty="0"/>
              <a:t>, necessary to </a:t>
            </a:r>
            <a:r>
              <a:rPr lang="en-US" b="1" dirty="0"/>
              <a:t>describe the resource </a:t>
            </a:r>
            <a:r>
              <a:rPr lang="en-US" dirty="0"/>
              <a:t>in question. For example, a metadata system common in libraries – the </a:t>
            </a:r>
            <a:r>
              <a:rPr lang="en-US" b="1" dirty="0">
                <a:solidFill>
                  <a:srgbClr val="FFFF00"/>
                </a:solidFill>
              </a:rPr>
              <a:t>library catalog </a:t>
            </a:r>
            <a:r>
              <a:rPr lang="en-US" dirty="0"/>
              <a:t>-- contains a set of </a:t>
            </a:r>
            <a:r>
              <a:rPr lang="en-US" b="1" dirty="0">
                <a:solidFill>
                  <a:srgbClr val="FFFF00"/>
                </a:solidFill>
              </a:rPr>
              <a:t>metadata records </a:t>
            </a:r>
            <a:r>
              <a:rPr lang="en-US" dirty="0"/>
              <a:t>with elements that describe a book or other library item: </a:t>
            </a:r>
            <a:r>
              <a:rPr lang="en-US" b="1" dirty="0">
                <a:solidFill>
                  <a:srgbClr val="FFFF00"/>
                </a:solidFill>
              </a:rPr>
              <a:t>author</a:t>
            </a:r>
            <a:r>
              <a:rPr lang="en-US" dirty="0">
                <a:solidFill>
                  <a:srgbClr val="FFFF00"/>
                </a:solidFill>
              </a:rPr>
              <a:t>, </a:t>
            </a:r>
            <a:r>
              <a:rPr lang="en-US" b="1" dirty="0">
                <a:solidFill>
                  <a:srgbClr val="FFFF00"/>
                </a:solidFill>
              </a:rPr>
              <a:t>title</a:t>
            </a:r>
            <a:r>
              <a:rPr lang="en-US" dirty="0">
                <a:solidFill>
                  <a:srgbClr val="FFFF00"/>
                </a:solidFill>
              </a:rPr>
              <a:t>, </a:t>
            </a:r>
            <a:r>
              <a:rPr lang="en-US" b="1" dirty="0">
                <a:solidFill>
                  <a:srgbClr val="FFFF00"/>
                </a:solidFill>
              </a:rPr>
              <a:t>date of creation </a:t>
            </a:r>
            <a:r>
              <a:rPr lang="en-US" dirty="0">
                <a:solidFill>
                  <a:srgbClr val="FFFF00"/>
                </a:solidFill>
              </a:rPr>
              <a:t>or </a:t>
            </a:r>
            <a:r>
              <a:rPr lang="en-US" b="1" dirty="0">
                <a:solidFill>
                  <a:srgbClr val="FFFF00"/>
                </a:solidFill>
              </a:rPr>
              <a:t>publication</a:t>
            </a:r>
            <a:r>
              <a:rPr lang="en-US" dirty="0">
                <a:solidFill>
                  <a:srgbClr val="FFFF00"/>
                </a:solidFill>
              </a:rPr>
              <a:t>, </a:t>
            </a:r>
            <a:r>
              <a:rPr lang="en-US" b="1" dirty="0">
                <a:solidFill>
                  <a:srgbClr val="FFFF00"/>
                </a:solidFill>
              </a:rPr>
              <a:t>subject coverage</a:t>
            </a:r>
            <a:r>
              <a:rPr lang="en-US" dirty="0"/>
              <a:t>, and the call number specifying location of the item on the shelf.</a:t>
            </a:r>
          </a:p>
        </p:txBody>
      </p:sp>
    </p:spTree>
    <p:extLst>
      <p:ext uri="{BB962C8B-B14F-4D97-AF65-F5344CB8AC3E}">
        <p14:creationId xmlns:p14="http://schemas.microsoft.com/office/powerpoint/2010/main" val="1485780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1439" y="2611677"/>
            <a:ext cx="3424282" cy="1315232"/>
          </a:xfrm>
        </p:spPr>
        <p:txBody>
          <a:bodyPr>
            <a:normAutofit/>
          </a:bodyPr>
          <a:lstStyle/>
          <a:p>
            <a:r>
              <a:rPr lang="en-US" b="1" dirty="0">
                <a:latin typeface="BernhardFashion BT" panose="04030205020B02020502" pitchFamily="82" charset="0"/>
              </a:rPr>
              <a:t>Thank you!</a:t>
            </a:r>
          </a:p>
        </p:txBody>
      </p:sp>
    </p:spTree>
    <p:extLst>
      <p:ext uri="{BB962C8B-B14F-4D97-AF65-F5344CB8AC3E}">
        <p14:creationId xmlns:p14="http://schemas.microsoft.com/office/powerpoint/2010/main" val="3644464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 y="0"/>
            <a:ext cx="10344912" cy="1325563"/>
          </a:xfrm>
        </p:spPr>
        <p:txBody>
          <a:bodyPr>
            <a:normAutofit fontScale="90000"/>
          </a:bodyPr>
          <a:lstStyle/>
          <a:p>
            <a:r>
              <a:rPr lang="en-US" b="1" dirty="0"/>
              <a:t>The Dublin Core Metadata Initiative</a:t>
            </a:r>
            <a:endParaRPr lang="en-US" dirty="0"/>
          </a:p>
        </p:txBody>
      </p:sp>
      <p:sp>
        <p:nvSpPr>
          <p:cNvPr id="3" name="Content Placeholder 2"/>
          <p:cNvSpPr>
            <a:spLocks noGrp="1"/>
          </p:cNvSpPr>
          <p:nvPr>
            <p:ph idx="1"/>
          </p:nvPr>
        </p:nvSpPr>
        <p:spPr>
          <a:xfrm>
            <a:off x="170688" y="1017430"/>
            <a:ext cx="11826240" cy="5640947"/>
          </a:xfrm>
        </p:spPr>
        <p:txBody>
          <a:bodyPr>
            <a:normAutofit/>
          </a:bodyPr>
          <a:lstStyle/>
          <a:p>
            <a:pPr algn="just"/>
            <a:r>
              <a:rPr lang="en-US" dirty="0"/>
              <a:t>The </a:t>
            </a:r>
            <a:r>
              <a:rPr lang="en-US" b="1" dirty="0"/>
              <a:t>Dublin Core Metadata Initiative (DCMI) </a:t>
            </a:r>
            <a:r>
              <a:rPr lang="en-US" dirty="0"/>
              <a:t>is an </a:t>
            </a:r>
            <a:r>
              <a:rPr lang="en-US" b="1" dirty="0">
                <a:solidFill>
                  <a:srgbClr val="FFFF00"/>
                </a:solidFill>
              </a:rPr>
              <a:t>organization</a:t>
            </a:r>
            <a:r>
              <a:rPr lang="en-US" dirty="0"/>
              <a:t> dedicated to promoting the widespread </a:t>
            </a:r>
            <a:r>
              <a:rPr lang="en-US" b="1" dirty="0">
                <a:solidFill>
                  <a:srgbClr val="FFFF00"/>
                </a:solidFill>
              </a:rPr>
              <a:t>adoption of interoperable metadata standards </a:t>
            </a:r>
            <a:r>
              <a:rPr lang="en-US" dirty="0"/>
              <a:t>and </a:t>
            </a:r>
            <a:r>
              <a:rPr lang="en-US" b="1" dirty="0"/>
              <a:t>developing </a:t>
            </a:r>
            <a:r>
              <a:rPr lang="en-US" b="1" dirty="0">
                <a:solidFill>
                  <a:srgbClr val="FFFF00"/>
                </a:solidFill>
              </a:rPr>
              <a:t>specialized metadata vocabularies</a:t>
            </a:r>
            <a:r>
              <a:rPr lang="en-US" b="1" dirty="0"/>
              <a:t> </a:t>
            </a:r>
            <a:r>
              <a:rPr lang="en-US" dirty="0"/>
              <a:t>for describing resources that enable more </a:t>
            </a:r>
            <a:r>
              <a:rPr lang="en-US" dirty="0">
                <a:solidFill>
                  <a:srgbClr val="FFFF00"/>
                </a:solidFill>
              </a:rPr>
              <a:t>intelligent information discovery systems</a:t>
            </a:r>
            <a:r>
              <a:rPr lang="en-US" dirty="0"/>
              <a:t>.</a:t>
            </a:r>
          </a:p>
          <a:p>
            <a:pPr algn="just"/>
            <a:r>
              <a:rPr lang="en-US" dirty="0"/>
              <a:t>The </a:t>
            </a:r>
            <a:r>
              <a:rPr lang="en-US" b="1" dirty="0">
                <a:solidFill>
                  <a:srgbClr val="FFFF00"/>
                </a:solidFill>
              </a:rPr>
              <a:t>mission</a:t>
            </a:r>
            <a:r>
              <a:rPr lang="en-US" dirty="0"/>
              <a:t> of </a:t>
            </a:r>
            <a:r>
              <a:rPr lang="en-US" b="1" dirty="0"/>
              <a:t>DCMI</a:t>
            </a:r>
            <a:r>
              <a:rPr lang="en-US" dirty="0"/>
              <a:t> is to make it </a:t>
            </a:r>
            <a:r>
              <a:rPr lang="en-US" b="1" dirty="0">
                <a:solidFill>
                  <a:srgbClr val="FF6600"/>
                </a:solidFill>
              </a:rPr>
              <a:t>easier to find resources using the Internet </a:t>
            </a:r>
            <a:r>
              <a:rPr lang="en-US" dirty="0"/>
              <a:t>through the following activities:</a:t>
            </a:r>
          </a:p>
          <a:p>
            <a:pPr marL="0" indent="0">
              <a:buNone/>
            </a:pPr>
            <a:r>
              <a:rPr lang="en-US" dirty="0"/>
              <a:t>	1. </a:t>
            </a:r>
            <a:r>
              <a:rPr lang="en-US" dirty="0">
                <a:solidFill>
                  <a:srgbClr val="FFFF00"/>
                </a:solidFill>
              </a:rPr>
              <a:t>Developing metadata </a:t>
            </a:r>
            <a:r>
              <a:rPr lang="en-US" dirty="0"/>
              <a:t>standards for </a:t>
            </a:r>
            <a:r>
              <a:rPr lang="en-US" b="1" dirty="0"/>
              <a:t>discovery</a:t>
            </a:r>
            <a:r>
              <a:rPr lang="en-US" dirty="0"/>
              <a:t> across domains,</a:t>
            </a:r>
          </a:p>
          <a:p>
            <a:pPr marL="0" indent="0">
              <a:buNone/>
            </a:pPr>
            <a:r>
              <a:rPr lang="en-US" dirty="0"/>
              <a:t>	2. </a:t>
            </a:r>
            <a:r>
              <a:rPr lang="en-US" dirty="0">
                <a:solidFill>
                  <a:srgbClr val="FFFF00"/>
                </a:solidFill>
              </a:rPr>
              <a:t>Defining frameworks for the </a:t>
            </a:r>
            <a:r>
              <a:rPr lang="en-US" b="1" dirty="0">
                <a:solidFill>
                  <a:srgbClr val="FFFF00"/>
                </a:solidFill>
              </a:rPr>
              <a:t>interoperation</a:t>
            </a:r>
            <a:r>
              <a:rPr lang="en-US" dirty="0">
                <a:solidFill>
                  <a:srgbClr val="FFFF00"/>
                </a:solidFill>
              </a:rPr>
              <a:t> </a:t>
            </a:r>
            <a:r>
              <a:rPr lang="en-US" dirty="0"/>
              <a:t>of metadata sets, and,</a:t>
            </a:r>
          </a:p>
          <a:p>
            <a:pPr marL="0" indent="0">
              <a:buNone/>
            </a:pPr>
            <a:r>
              <a:rPr lang="en-US" dirty="0"/>
              <a:t>	3. </a:t>
            </a:r>
            <a:r>
              <a:rPr lang="en-US" dirty="0">
                <a:solidFill>
                  <a:srgbClr val="FFFF00"/>
                </a:solidFill>
              </a:rPr>
              <a:t>Facilitating the development of </a:t>
            </a:r>
            <a:r>
              <a:rPr lang="en-US" b="1" dirty="0">
                <a:solidFill>
                  <a:srgbClr val="FFFF00"/>
                </a:solidFill>
              </a:rPr>
              <a:t>community- or disciplinary-specific </a:t>
            </a:r>
          </a:p>
          <a:p>
            <a:pPr marL="0" indent="0">
              <a:buNone/>
            </a:pPr>
            <a:r>
              <a:rPr lang="en-US" dirty="0"/>
              <a:t>	metadata sets that are consistent with items 1 and 2</a:t>
            </a:r>
          </a:p>
        </p:txBody>
      </p:sp>
    </p:spTree>
    <p:extLst>
      <p:ext uri="{BB962C8B-B14F-4D97-AF65-F5344CB8AC3E}">
        <p14:creationId xmlns:p14="http://schemas.microsoft.com/office/powerpoint/2010/main" val="1162067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425" y="0"/>
            <a:ext cx="10515600" cy="1325563"/>
          </a:xfrm>
        </p:spPr>
        <p:txBody>
          <a:bodyPr/>
          <a:lstStyle/>
          <a:p>
            <a:r>
              <a:rPr lang="en-US" dirty="0"/>
              <a:t>Dublin Core defined</a:t>
            </a:r>
          </a:p>
        </p:txBody>
      </p:sp>
      <p:sp>
        <p:nvSpPr>
          <p:cNvPr id="3" name="Content Placeholder 2"/>
          <p:cNvSpPr>
            <a:spLocks noGrp="1"/>
          </p:cNvSpPr>
          <p:nvPr>
            <p:ph idx="1"/>
          </p:nvPr>
        </p:nvSpPr>
        <p:spPr>
          <a:xfrm>
            <a:off x="224425" y="1004552"/>
            <a:ext cx="11800561" cy="5701048"/>
          </a:xfrm>
        </p:spPr>
        <p:txBody>
          <a:bodyPr>
            <a:normAutofit fontScale="92500" lnSpcReduction="10000"/>
          </a:bodyPr>
          <a:lstStyle/>
          <a:p>
            <a:pPr algn="just"/>
            <a:r>
              <a:rPr lang="en-US" dirty="0"/>
              <a:t>The </a:t>
            </a:r>
            <a:r>
              <a:rPr lang="en-US" b="1" dirty="0">
                <a:solidFill>
                  <a:srgbClr val="FFFF00"/>
                </a:solidFill>
              </a:rPr>
              <a:t>Dublin Core Metadata Element Set </a:t>
            </a:r>
            <a:r>
              <a:rPr lang="en-US" dirty="0"/>
              <a:t>is a </a:t>
            </a:r>
            <a:r>
              <a:rPr lang="en-US" b="1" dirty="0">
                <a:solidFill>
                  <a:srgbClr val="FFFF00"/>
                </a:solidFill>
              </a:rPr>
              <a:t>vocabulary</a:t>
            </a:r>
            <a:r>
              <a:rPr lang="en-US" dirty="0"/>
              <a:t> of </a:t>
            </a:r>
            <a:r>
              <a:rPr lang="en-US" b="1" dirty="0">
                <a:solidFill>
                  <a:srgbClr val="FFFF00"/>
                </a:solidFill>
              </a:rPr>
              <a:t>fifteen</a:t>
            </a:r>
            <a:r>
              <a:rPr lang="en-US" dirty="0">
                <a:solidFill>
                  <a:srgbClr val="FFFF00"/>
                </a:solidFill>
              </a:rPr>
              <a:t> </a:t>
            </a:r>
            <a:r>
              <a:rPr lang="en-US" b="1" dirty="0">
                <a:solidFill>
                  <a:srgbClr val="FFFF00"/>
                </a:solidFill>
              </a:rPr>
              <a:t>properties</a:t>
            </a:r>
            <a:r>
              <a:rPr lang="en-US" dirty="0">
                <a:solidFill>
                  <a:srgbClr val="FFFF00"/>
                </a:solidFill>
              </a:rPr>
              <a:t> </a:t>
            </a:r>
            <a:r>
              <a:rPr lang="en-US" dirty="0"/>
              <a:t>for use in </a:t>
            </a:r>
            <a:r>
              <a:rPr lang="en-US" b="1" dirty="0"/>
              <a:t>resource description</a:t>
            </a:r>
            <a:r>
              <a:rPr lang="en-US" dirty="0"/>
              <a:t>. The name "</a:t>
            </a:r>
            <a:r>
              <a:rPr lang="en-US" b="1" dirty="0">
                <a:solidFill>
                  <a:srgbClr val="FFFF00"/>
                </a:solidFill>
              </a:rPr>
              <a:t>Dublin</a:t>
            </a:r>
            <a:r>
              <a:rPr lang="en-US" dirty="0"/>
              <a:t>" is due to its origin at a 1995 invitational workshop in Dublin, Ohio; "</a:t>
            </a:r>
            <a:r>
              <a:rPr lang="en-US" b="1" dirty="0">
                <a:solidFill>
                  <a:srgbClr val="FFFF00"/>
                </a:solidFill>
              </a:rPr>
              <a:t>core</a:t>
            </a:r>
            <a:r>
              <a:rPr lang="en-US" dirty="0"/>
              <a:t>" because its elements are </a:t>
            </a:r>
            <a:r>
              <a:rPr lang="en-US" b="1" dirty="0">
                <a:solidFill>
                  <a:srgbClr val="FFFF00"/>
                </a:solidFill>
              </a:rPr>
              <a:t>broad</a:t>
            </a:r>
            <a:r>
              <a:rPr lang="en-US" dirty="0"/>
              <a:t> and </a:t>
            </a:r>
            <a:r>
              <a:rPr lang="en-US" b="1" dirty="0">
                <a:solidFill>
                  <a:srgbClr val="FFFF00"/>
                </a:solidFill>
              </a:rPr>
              <a:t>generic</a:t>
            </a:r>
            <a:r>
              <a:rPr lang="en-US" dirty="0"/>
              <a:t>, </a:t>
            </a:r>
            <a:r>
              <a:rPr lang="en-US" b="1" dirty="0">
                <a:solidFill>
                  <a:srgbClr val="FFFF00"/>
                </a:solidFill>
              </a:rPr>
              <a:t>usable</a:t>
            </a:r>
            <a:r>
              <a:rPr lang="en-US" dirty="0"/>
              <a:t> for describing a wide range of resources.</a:t>
            </a:r>
          </a:p>
          <a:p>
            <a:pPr algn="just"/>
            <a:r>
              <a:rPr lang="en-US" dirty="0"/>
              <a:t>The Dublin Core Metadata brought together </a:t>
            </a:r>
            <a:r>
              <a:rPr lang="en-US" b="1" dirty="0">
                <a:solidFill>
                  <a:srgbClr val="FFFF00"/>
                </a:solidFill>
              </a:rPr>
              <a:t>librarians</a:t>
            </a:r>
            <a:r>
              <a:rPr lang="en-US" dirty="0"/>
              <a:t>, </a:t>
            </a:r>
            <a:r>
              <a:rPr lang="en-US" b="1" dirty="0">
                <a:solidFill>
                  <a:srgbClr val="FFFF00"/>
                </a:solidFill>
              </a:rPr>
              <a:t>digital library researchers</a:t>
            </a:r>
            <a:r>
              <a:rPr lang="en-US" dirty="0"/>
              <a:t>, </a:t>
            </a:r>
            <a:r>
              <a:rPr lang="en-US" b="1" dirty="0">
                <a:solidFill>
                  <a:srgbClr val="FFFF00"/>
                </a:solidFill>
              </a:rPr>
              <a:t>content experts</a:t>
            </a:r>
            <a:r>
              <a:rPr lang="en-US" dirty="0"/>
              <a:t>, and </a:t>
            </a:r>
            <a:r>
              <a:rPr lang="en-US" b="1" dirty="0">
                <a:solidFill>
                  <a:srgbClr val="FFFF00"/>
                </a:solidFill>
              </a:rPr>
              <a:t>text-markup experts </a:t>
            </a:r>
            <a:r>
              <a:rPr lang="en-US" dirty="0"/>
              <a:t>to promote better discovery standards for electronic resources. The resulting metadata element set defines fifteen metadata elements for resource description in a </a:t>
            </a:r>
            <a:r>
              <a:rPr lang="en-US" b="1" dirty="0">
                <a:solidFill>
                  <a:srgbClr val="FFFF00"/>
                </a:solidFill>
              </a:rPr>
              <a:t>cross-disciplinary information environment.</a:t>
            </a:r>
          </a:p>
          <a:p>
            <a:pPr algn="just"/>
            <a:r>
              <a:rPr lang="en-US" dirty="0"/>
              <a:t>The fifteen element "Dublin Core" described in this standard </a:t>
            </a:r>
            <a:r>
              <a:rPr lang="en-US" b="1" dirty="0">
                <a:solidFill>
                  <a:srgbClr val="FFFF00"/>
                </a:solidFill>
              </a:rPr>
              <a:t>is part of a larger set of metadata vocabularies </a:t>
            </a:r>
            <a:r>
              <a:rPr lang="en-US" dirty="0"/>
              <a:t>and technical specifications maintained by the </a:t>
            </a:r>
            <a:r>
              <a:rPr lang="en-US" b="1" dirty="0"/>
              <a:t>Dublin Core Metadata Initiative </a:t>
            </a:r>
            <a:r>
              <a:rPr lang="en-US" dirty="0"/>
              <a:t>(</a:t>
            </a:r>
            <a:r>
              <a:rPr lang="en-US" b="1" dirty="0">
                <a:solidFill>
                  <a:srgbClr val="FFFF00"/>
                </a:solidFill>
              </a:rPr>
              <a:t>DCMI</a:t>
            </a:r>
            <a:r>
              <a:rPr lang="en-US" dirty="0"/>
              <a:t>). </a:t>
            </a:r>
          </a:p>
          <a:p>
            <a:pPr algn="just"/>
            <a:r>
              <a:rPr lang="en-US" dirty="0"/>
              <a:t>Since </a:t>
            </a:r>
            <a:r>
              <a:rPr lang="en-US" b="1" dirty="0">
                <a:solidFill>
                  <a:srgbClr val="FFFF00"/>
                </a:solidFill>
              </a:rPr>
              <a:t>1998</a:t>
            </a:r>
            <a:r>
              <a:rPr lang="en-US" dirty="0"/>
              <a:t>, when these fifteen elements entered into a </a:t>
            </a:r>
            <a:r>
              <a:rPr lang="en-US" b="1" dirty="0">
                <a:solidFill>
                  <a:srgbClr val="FFFF00"/>
                </a:solidFill>
              </a:rPr>
              <a:t>standardization</a:t>
            </a:r>
            <a:r>
              <a:rPr lang="en-US" dirty="0"/>
              <a:t> track, notions of best practice in the </a:t>
            </a:r>
            <a:r>
              <a:rPr lang="en-US" b="1" dirty="0">
                <a:solidFill>
                  <a:srgbClr val="FFFF00"/>
                </a:solidFill>
              </a:rPr>
              <a:t>Semantic Web</a:t>
            </a:r>
            <a:r>
              <a:rPr lang="en-US" b="1" dirty="0"/>
              <a:t> </a:t>
            </a:r>
            <a:r>
              <a:rPr lang="en-US" dirty="0"/>
              <a:t>have evolved to include the assignment of </a:t>
            </a:r>
            <a:r>
              <a:rPr lang="en-US" b="1" dirty="0">
                <a:solidFill>
                  <a:srgbClr val="FFFF00"/>
                </a:solidFill>
              </a:rPr>
              <a:t>formal domains and ranges </a:t>
            </a:r>
            <a:r>
              <a:rPr lang="en-US" dirty="0"/>
              <a:t>in addition to definitions in </a:t>
            </a:r>
            <a:r>
              <a:rPr lang="en-US" b="1" dirty="0"/>
              <a:t>natural language</a:t>
            </a:r>
            <a:r>
              <a:rPr lang="en-US" dirty="0"/>
              <a:t>.</a:t>
            </a:r>
          </a:p>
        </p:txBody>
      </p:sp>
    </p:spTree>
    <p:extLst>
      <p:ext uri="{BB962C8B-B14F-4D97-AF65-F5344CB8AC3E}">
        <p14:creationId xmlns:p14="http://schemas.microsoft.com/office/powerpoint/2010/main" val="2623269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003" y="0"/>
            <a:ext cx="10515600" cy="1325563"/>
          </a:xfrm>
        </p:spPr>
        <p:txBody>
          <a:bodyPr>
            <a:noAutofit/>
          </a:bodyPr>
          <a:lstStyle/>
          <a:p>
            <a:r>
              <a:rPr lang="en-US" sz="4800" dirty="0"/>
              <a:t>Dublin Core defined </a:t>
            </a:r>
            <a:r>
              <a:rPr lang="en-US" sz="4800" baseline="30000" dirty="0"/>
              <a:t>(continued)</a:t>
            </a:r>
            <a:endParaRPr lang="en-US" sz="4900" baseline="30000" dirty="0">
              <a:solidFill>
                <a:schemeClr val="tx1"/>
              </a:solidFill>
            </a:endParaRPr>
          </a:p>
        </p:txBody>
      </p:sp>
      <p:sp>
        <p:nvSpPr>
          <p:cNvPr id="3" name="Content Placeholder 2"/>
          <p:cNvSpPr>
            <a:spLocks noGrp="1"/>
          </p:cNvSpPr>
          <p:nvPr>
            <p:ph idx="1"/>
          </p:nvPr>
        </p:nvSpPr>
        <p:spPr>
          <a:xfrm>
            <a:off x="262003" y="978794"/>
            <a:ext cx="11675301" cy="5678037"/>
          </a:xfrm>
        </p:spPr>
        <p:txBody>
          <a:bodyPr/>
          <a:lstStyle/>
          <a:p>
            <a:pPr marL="0" indent="0" algn="just">
              <a:buNone/>
            </a:pPr>
            <a:r>
              <a:rPr lang="en-US" dirty="0"/>
              <a:t>Domains and ranges express the meanings </a:t>
            </a:r>
            <a:r>
              <a:rPr lang="en-US" b="1" dirty="0">
                <a:solidFill>
                  <a:srgbClr val="FFFF00"/>
                </a:solidFill>
              </a:rPr>
              <a:t>implicit in natural-language</a:t>
            </a:r>
            <a:r>
              <a:rPr lang="en-US" dirty="0">
                <a:solidFill>
                  <a:srgbClr val="FFFF00"/>
                </a:solidFill>
              </a:rPr>
              <a:t> </a:t>
            </a:r>
            <a:r>
              <a:rPr lang="en-US" dirty="0"/>
              <a:t>definitions in an </a:t>
            </a:r>
            <a:r>
              <a:rPr lang="en-US" b="1" dirty="0">
                <a:solidFill>
                  <a:srgbClr val="FFFF00"/>
                </a:solidFill>
              </a:rPr>
              <a:t>explicit form that is usable for the automatic processing </a:t>
            </a:r>
            <a:r>
              <a:rPr lang="en-US" dirty="0"/>
              <a:t>of </a:t>
            </a:r>
            <a:r>
              <a:rPr lang="en-US" b="1" dirty="0">
                <a:solidFill>
                  <a:srgbClr val="FFFF00"/>
                </a:solidFill>
              </a:rPr>
              <a:t>logical inferences</a:t>
            </a:r>
            <a:r>
              <a:rPr lang="en-US" dirty="0"/>
              <a:t>. When a given property is encountered, an </a:t>
            </a:r>
            <a:r>
              <a:rPr lang="en-US" b="1" dirty="0" err="1"/>
              <a:t>inferencing</a:t>
            </a:r>
            <a:r>
              <a:rPr lang="en-US" b="1" dirty="0"/>
              <a:t> application </a:t>
            </a:r>
            <a:r>
              <a:rPr lang="en-US" dirty="0"/>
              <a:t>may use information about the domains and ranges assigned to a property in order to make inferences about the resources described thereby.</a:t>
            </a:r>
          </a:p>
          <a:p>
            <a:r>
              <a:rPr lang="en-US" dirty="0">
                <a:solidFill>
                  <a:schemeClr val="tx1"/>
                </a:solidFill>
                <a:hlinkClick r:id="rId2" action="ppaction://hlinkfile"/>
              </a:rPr>
              <a:t>ANSI/NISO Z39.85-2012</a:t>
            </a:r>
            <a:endParaRPr lang="en-US" dirty="0">
              <a:solidFill>
                <a:schemeClr val="tx1"/>
              </a:solidFill>
            </a:endParaRPr>
          </a:p>
          <a:p>
            <a:r>
              <a:rPr lang="en-US" dirty="0">
                <a:solidFill>
                  <a:schemeClr val="tx1"/>
                </a:solidFill>
                <a:hlinkClick r:id="rId3" action="ppaction://hlinkfile"/>
              </a:rPr>
              <a:t>ISO 15836:2009</a:t>
            </a:r>
            <a:endParaRPr lang="en-US" dirty="0">
              <a:solidFill>
                <a:schemeClr val="tx1"/>
              </a:solidFill>
            </a:endParaRPr>
          </a:p>
          <a:p>
            <a:r>
              <a:rPr lang="en-US" dirty="0">
                <a:solidFill>
                  <a:schemeClr val="tx1"/>
                </a:solidFill>
                <a:hlinkClick r:id="rId4" action="ppaction://hlinkfile"/>
              </a:rPr>
              <a:t>Translations of DCMI Documents</a:t>
            </a:r>
            <a:endParaRPr lang="en-US" dirty="0">
              <a:solidFill>
                <a:schemeClr val="tx1"/>
              </a:solidFill>
            </a:endParaRPr>
          </a:p>
          <a:p>
            <a:r>
              <a:rPr lang="en-US" dirty="0">
                <a:solidFill>
                  <a:schemeClr val="tx1"/>
                </a:solidFill>
                <a:hlinkClick r:id="rId5" action="ppaction://hlinkfile"/>
              </a:rPr>
              <a:t>DCMI Metadata Terms</a:t>
            </a:r>
            <a:endParaRPr lang="en-US" dirty="0">
              <a:solidFill>
                <a:schemeClr val="tx1"/>
              </a:solidFill>
            </a:endParaRPr>
          </a:p>
          <a:p>
            <a:endParaRPr lang="en-US" dirty="0">
              <a:solidFill>
                <a:schemeClr val="tx1"/>
              </a:solidFill>
            </a:endParaRPr>
          </a:p>
          <a:p>
            <a:endParaRPr lang="en-US" dirty="0">
              <a:solidFill>
                <a:schemeClr val="tx1"/>
              </a:solidFill>
            </a:endParaRPr>
          </a:p>
          <a:p>
            <a:pPr marL="0" indent="0">
              <a:buNone/>
            </a:pPr>
            <a:endParaRPr lang="en-US" dirty="0">
              <a:solidFill>
                <a:schemeClr val="tx1"/>
              </a:solidFill>
            </a:endParaRPr>
          </a:p>
          <a:p>
            <a:endParaRPr lang="en-US" dirty="0"/>
          </a:p>
        </p:txBody>
      </p:sp>
    </p:spTree>
    <p:extLst>
      <p:ext uri="{BB962C8B-B14F-4D97-AF65-F5344CB8AC3E}">
        <p14:creationId xmlns:p14="http://schemas.microsoft.com/office/powerpoint/2010/main" val="3687631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976" y="1"/>
            <a:ext cx="10515600" cy="926592"/>
          </a:xfrm>
        </p:spPr>
        <p:txBody>
          <a:bodyPr>
            <a:normAutofit/>
          </a:bodyPr>
          <a:lstStyle/>
          <a:p>
            <a:r>
              <a:rPr lang="en-US" b="1" dirty="0"/>
              <a:t>The Elements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1854295"/>
              </p:ext>
            </p:extLst>
          </p:nvPr>
        </p:nvGraphicFramePr>
        <p:xfrm>
          <a:off x="633095" y="926595"/>
          <a:ext cx="10233024" cy="2591009"/>
        </p:xfrm>
        <a:graphic>
          <a:graphicData uri="http://schemas.openxmlformats.org/drawingml/2006/table">
            <a:tbl>
              <a:tblPr/>
              <a:tblGrid>
                <a:gridCol w="1646809">
                  <a:extLst>
                    <a:ext uri="{9D8B030D-6E8A-4147-A177-3AD203B41FA5}">
                      <a16:colId xmlns:a16="http://schemas.microsoft.com/office/drawing/2014/main" val="20000"/>
                    </a:ext>
                  </a:extLst>
                </a:gridCol>
                <a:gridCol w="8586215">
                  <a:extLst>
                    <a:ext uri="{9D8B030D-6E8A-4147-A177-3AD203B41FA5}">
                      <a16:colId xmlns:a16="http://schemas.microsoft.com/office/drawing/2014/main" val="20001"/>
                    </a:ext>
                  </a:extLst>
                </a:gridCol>
              </a:tblGrid>
              <a:tr h="365760">
                <a:tc gridSpan="2">
                  <a:txBody>
                    <a:bodyPr/>
                    <a:lstStyle/>
                    <a:p>
                      <a:pPr fontAlgn="t"/>
                      <a:r>
                        <a:rPr lang="en-US" sz="1800" dirty="0">
                          <a:solidFill>
                            <a:schemeClr val="bg1"/>
                          </a:solidFill>
                          <a:effectLst/>
                          <a:latin typeface="Verdana" panose="020B0604030504040204" pitchFamily="34" charset="0"/>
                        </a:rPr>
                        <a:t>1- Term Name: </a:t>
                      </a:r>
                      <a:r>
                        <a:rPr lang="en-US" sz="1800" b="1" dirty="0">
                          <a:solidFill>
                            <a:schemeClr val="bg1"/>
                          </a:solidFill>
                          <a:effectLst/>
                          <a:latin typeface="Verdana" panose="020B0604030504040204" pitchFamily="34" charset="0"/>
                        </a:rPr>
                        <a:t>contributor</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65760">
                <a:tc>
                  <a:txBody>
                    <a:bodyPr/>
                    <a:lstStyle/>
                    <a:p>
                      <a:pPr fontAlgn="t"/>
                      <a:r>
                        <a:rPr lang="en-US" sz="1800" dirty="0">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sz="1800" u="sng" dirty="0">
                          <a:solidFill>
                            <a:srgbClr val="666666"/>
                          </a:solidFill>
                          <a:effectLst/>
                          <a:hlinkClick r:id="rId2"/>
                        </a:rPr>
                        <a:t>http://purl.org/dc/elements/1.1/contributor</a:t>
                      </a:r>
                      <a:endParaRPr lang="en-US" sz="1800" dirty="0">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65760">
                <a:tc>
                  <a:txBody>
                    <a:bodyPr/>
                    <a:lstStyle/>
                    <a:p>
                      <a:pPr fontAlgn="t"/>
                      <a:r>
                        <a:rPr lang="en-US" sz="1800">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sz="1800" b="1" dirty="0">
                          <a:effectLst/>
                        </a:rPr>
                        <a:t>Contributor</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615065">
                <a:tc>
                  <a:txBody>
                    <a:bodyPr/>
                    <a:lstStyle/>
                    <a:p>
                      <a:pPr fontAlgn="t"/>
                      <a:r>
                        <a:rPr lang="en-US" sz="1800" dirty="0">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sz="1800" dirty="0">
                          <a:effectLst/>
                        </a:rPr>
                        <a:t>An entity responsible for </a:t>
                      </a:r>
                      <a:r>
                        <a:rPr lang="en-US" sz="1800" b="1" dirty="0">
                          <a:effectLst/>
                        </a:rPr>
                        <a:t>making contributions </a:t>
                      </a:r>
                      <a:r>
                        <a:rPr lang="en-US" sz="1800" dirty="0">
                          <a:effectLst/>
                        </a:rPr>
                        <a:t>to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878664">
                <a:tc>
                  <a:txBody>
                    <a:bodyPr/>
                    <a:lstStyle/>
                    <a:p>
                      <a:pPr fontAlgn="t"/>
                      <a:r>
                        <a:rPr lang="en-US" sz="1800" dirty="0">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sz="1800" dirty="0">
                          <a:effectLst/>
                        </a:rPr>
                        <a:t>Examples of a Contributor include a </a:t>
                      </a:r>
                      <a:r>
                        <a:rPr lang="en-US" sz="1800" b="1" dirty="0">
                          <a:effectLst/>
                        </a:rPr>
                        <a:t>person</a:t>
                      </a:r>
                      <a:r>
                        <a:rPr lang="en-US" sz="1800" dirty="0">
                          <a:effectLst/>
                        </a:rPr>
                        <a:t>, an </a:t>
                      </a:r>
                      <a:r>
                        <a:rPr lang="en-US" sz="1800" b="1" dirty="0">
                          <a:effectLst/>
                        </a:rPr>
                        <a:t>organization</a:t>
                      </a:r>
                      <a:r>
                        <a:rPr lang="en-US" sz="1800" dirty="0">
                          <a:effectLst/>
                        </a:rPr>
                        <a:t>, or a </a:t>
                      </a:r>
                      <a:r>
                        <a:rPr lang="en-US" sz="1800" b="1" dirty="0">
                          <a:effectLst/>
                        </a:rPr>
                        <a:t>service</a:t>
                      </a:r>
                      <a:r>
                        <a:rPr lang="en-US" sz="1800" dirty="0">
                          <a:effectLst/>
                        </a:rPr>
                        <a:t>. Typically, the name of a Contributor should be used to indicate the entity.</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32402669"/>
              </p:ext>
            </p:extLst>
          </p:nvPr>
        </p:nvGraphicFramePr>
        <p:xfrm>
          <a:off x="658368" y="3681985"/>
          <a:ext cx="10229087" cy="2903409"/>
        </p:xfrm>
        <a:graphic>
          <a:graphicData uri="http://schemas.openxmlformats.org/drawingml/2006/table">
            <a:tbl>
              <a:tblPr/>
              <a:tblGrid>
                <a:gridCol w="1464876">
                  <a:extLst>
                    <a:ext uri="{9D8B030D-6E8A-4147-A177-3AD203B41FA5}">
                      <a16:colId xmlns:a16="http://schemas.microsoft.com/office/drawing/2014/main" val="20000"/>
                    </a:ext>
                  </a:extLst>
                </a:gridCol>
                <a:gridCol w="8764211">
                  <a:extLst>
                    <a:ext uri="{9D8B030D-6E8A-4147-A177-3AD203B41FA5}">
                      <a16:colId xmlns:a16="http://schemas.microsoft.com/office/drawing/2014/main" val="20001"/>
                    </a:ext>
                  </a:extLst>
                </a:gridCol>
              </a:tblGrid>
              <a:tr h="351563">
                <a:tc gridSpan="2">
                  <a:txBody>
                    <a:bodyPr/>
                    <a:lstStyle/>
                    <a:p>
                      <a:pPr fontAlgn="t"/>
                      <a:r>
                        <a:rPr lang="en-US" sz="1800" dirty="0">
                          <a:solidFill>
                            <a:schemeClr val="bg1"/>
                          </a:solidFill>
                          <a:effectLst/>
                          <a:latin typeface="Verdana" panose="020B0604030504040204" pitchFamily="34" charset="0"/>
                        </a:rPr>
                        <a:t>2- Term Name: </a:t>
                      </a:r>
                      <a:r>
                        <a:rPr lang="en-US" sz="1800" b="1" dirty="0">
                          <a:solidFill>
                            <a:schemeClr val="bg1"/>
                          </a:solidFill>
                          <a:effectLst/>
                          <a:latin typeface="Verdana" panose="020B0604030504040204" pitchFamily="34" charset="0"/>
                        </a:rPr>
                        <a:t>coverage</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288041">
                <a:tc>
                  <a:txBody>
                    <a:bodyPr/>
                    <a:lstStyle/>
                    <a:p>
                      <a:pPr fontAlgn="t"/>
                      <a:r>
                        <a:rPr lang="en-US" sz="1400" dirty="0">
                          <a:effectLst/>
                        </a:rPr>
                        <a:t>URI:</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sz="1400" u="sng">
                          <a:solidFill>
                            <a:srgbClr val="666666"/>
                          </a:solidFill>
                          <a:effectLst/>
                          <a:hlinkClick r:id="rId3"/>
                        </a:rPr>
                        <a:t>http://purl.org/dc/elements/1.1/coverage</a:t>
                      </a:r>
                      <a:endParaRPr lang="en-US" sz="1400">
                        <a:effectLst/>
                      </a:endParaRP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288041">
                <a:tc>
                  <a:txBody>
                    <a:bodyPr/>
                    <a:lstStyle/>
                    <a:p>
                      <a:pPr fontAlgn="t"/>
                      <a:r>
                        <a:rPr lang="en-US" sz="1400" dirty="0">
                          <a:effectLst/>
                        </a:rPr>
                        <a:t>Label:</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sz="1400" b="1" dirty="0">
                          <a:effectLst/>
                        </a:rPr>
                        <a:t>Coverage</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510369">
                <a:tc>
                  <a:txBody>
                    <a:bodyPr/>
                    <a:lstStyle/>
                    <a:p>
                      <a:pPr fontAlgn="t"/>
                      <a:r>
                        <a:rPr lang="en-US" sz="1400" dirty="0">
                          <a:effectLst/>
                        </a:rPr>
                        <a:t>Definition:</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sz="1400" dirty="0">
                          <a:effectLst/>
                        </a:rPr>
                        <a:t>The </a:t>
                      </a:r>
                      <a:r>
                        <a:rPr lang="en-US" sz="1400" b="1" dirty="0">
                          <a:effectLst/>
                        </a:rPr>
                        <a:t>spatial</a:t>
                      </a:r>
                      <a:r>
                        <a:rPr lang="en-US" sz="1400" dirty="0">
                          <a:effectLst/>
                        </a:rPr>
                        <a:t> or </a:t>
                      </a:r>
                      <a:r>
                        <a:rPr lang="en-US" sz="1400" b="1" dirty="0">
                          <a:effectLst/>
                        </a:rPr>
                        <a:t>temporal</a:t>
                      </a:r>
                      <a:r>
                        <a:rPr lang="en-US" sz="1400" dirty="0">
                          <a:effectLst/>
                        </a:rPr>
                        <a:t> topic of the resource, the spatial applicability of the resource, or the </a:t>
                      </a:r>
                      <a:r>
                        <a:rPr lang="en-US" sz="1400" b="1" dirty="0">
                          <a:effectLst/>
                        </a:rPr>
                        <a:t>jurisdiction</a:t>
                      </a:r>
                      <a:r>
                        <a:rPr lang="en-US" sz="1400" dirty="0">
                          <a:effectLst/>
                        </a:rPr>
                        <a:t> under which the resource is relevant.</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1177354">
                <a:tc>
                  <a:txBody>
                    <a:bodyPr/>
                    <a:lstStyle/>
                    <a:p>
                      <a:pPr fontAlgn="t"/>
                      <a:r>
                        <a:rPr lang="en-US" sz="1400">
                          <a:effectLst/>
                        </a:rPr>
                        <a:t>Comment:</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sz="1400" dirty="0">
                          <a:effectLst/>
                        </a:rPr>
                        <a:t>Spatial topic and spatial applicability may be a named </a:t>
                      </a:r>
                      <a:r>
                        <a:rPr lang="en-US" sz="1400" b="1" dirty="0">
                          <a:effectLst/>
                        </a:rPr>
                        <a:t>place</a:t>
                      </a:r>
                      <a:r>
                        <a:rPr lang="en-US" sz="1400" dirty="0">
                          <a:effectLst/>
                        </a:rPr>
                        <a:t> or a </a:t>
                      </a:r>
                      <a:r>
                        <a:rPr lang="en-US" sz="1400" b="1" dirty="0">
                          <a:effectLst/>
                        </a:rPr>
                        <a:t>location</a:t>
                      </a:r>
                      <a:r>
                        <a:rPr lang="en-US" sz="1400" dirty="0">
                          <a:effectLst/>
                        </a:rPr>
                        <a:t> specified by its </a:t>
                      </a:r>
                      <a:r>
                        <a:rPr lang="en-US" sz="1400" b="1" dirty="0">
                          <a:effectLst/>
                        </a:rPr>
                        <a:t>geographic coordinates</a:t>
                      </a:r>
                      <a:r>
                        <a:rPr lang="en-US" sz="1400" dirty="0">
                          <a:effectLst/>
                        </a:rPr>
                        <a:t>. </a:t>
                      </a:r>
                      <a:r>
                        <a:rPr lang="en-US" sz="1400" b="1" dirty="0">
                          <a:effectLst/>
                        </a:rPr>
                        <a:t>Temporal</a:t>
                      </a:r>
                      <a:r>
                        <a:rPr lang="en-US" sz="1400" dirty="0">
                          <a:effectLst/>
                        </a:rPr>
                        <a:t> topic may be a named </a:t>
                      </a:r>
                      <a:r>
                        <a:rPr lang="en-US" sz="1400" b="1" dirty="0">
                          <a:effectLst/>
                        </a:rPr>
                        <a:t>period</a:t>
                      </a:r>
                      <a:r>
                        <a:rPr lang="en-US" sz="1400" dirty="0">
                          <a:effectLst/>
                        </a:rPr>
                        <a:t>, </a:t>
                      </a:r>
                      <a:r>
                        <a:rPr lang="en-US" sz="1400" b="1" dirty="0">
                          <a:effectLst/>
                        </a:rPr>
                        <a:t>date</a:t>
                      </a:r>
                      <a:r>
                        <a:rPr lang="en-US" sz="1400" dirty="0">
                          <a:effectLst/>
                        </a:rPr>
                        <a:t>, or </a:t>
                      </a:r>
                      <a:r>
                        <a:rPr lang="en-US" sz="1400" b="1" dirty="0">
                          <a:effectLst/>
                        </a:rPr>
                        <a:t>date range</a:t>
                      </a:r>
                      <a:r>
                        <a:rPr lang="en-US" sz="1400" dirty="0">
                          <a:effectLst/>
                        </a:rPr>
                        <a:t>. A </a:t>
                      </a:r>
                      <a:r>
                        <a:rPr lang="en-US" sz="1400" b="1" dirty="0">
                          <a:effectLst/>
                        </a:rPr>
                        <a:t>jurisdiction</a:t>
                      </a:r>
                      <a:r>
                        <a:rPr lang="en-US" sz="1400" dirty="0">
                          <a:effectLst/>
                        </a:rPr>
                        <a:t> may be a named </a:t>
                      </a:r>
                      <a:r>
                        <a:rPr lang="en-US" sz="1400" b="1" dirty="0">
                          <a:effectLst/>
                        </a:rPr>
                        <a:t>administrative entity </a:t>
                      </a:r>
                      <a:r>
                        <a:rPr lang="en-US" sz="1400" dirty="0">
                          <a:effectLst/>
                        </a:rPr>
                        <a:t>or a geographic place to which the resource applies. Recommended best practice is to use a </a:t>
                      </a:r>
                      <a:r>
                        <a:rPr lang="en-US" sz="1400" b="1" dirty="0">
                          <a:effectLst/>
                        </a:rPr>
                        <a:t>controlled vocabulary </a:t>
                      </a:r>
                      <a:r>
                        <a:rPr lang="en-US" sz="1400" dirty="0">
                          <a:effectLst/>
                        </a:rPr>
                        <a:t>such as </a:t>
                      </a:r>
                      <a:r>
                        <a:rPr lang="en-US" sz="1400" b="1" dirty="0">
                          <a:effectLst/>
                          <a:hlinkClick r:id="rId4" action="ppaction://hlinkfile"/>
                        </a:rPr>
                        <a:t>the Thesaurus of Geographic Names [TGN]</a:t>
                      </a:r>
                      <a:r>
                        <a:rPr lang="en-US" sz="1400" dirty="0">
                          <a:effectLst/>
                          <a:hlinkClick r:id="rId4" action="ppaction://hlinkfile"/>
                        </a:rPr>
                        <a:t>. </a:t>
                      </a:r>
                      <a:r>
                        <a:rPr lang="en-US" sz="1400" dirty="0">
                          <a:effectLst/>
                        </a:rPr>
                        <a:t>Where appropriate, named places or time periods can be used in preference to numeric identifiers such as sets of coordinates or date ranges.</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r h="288041">
                <a:tc>
                  <a:txBody>
                    <a:bodyPr/>
                    <a:lstStyle/>
                    <a:p>
                      <a:pPr fontAlgn="t"/>
                      <a:r>
                        <a:rPr lang="en-US" sz="1400">
                          <a:effectLst/>
                        </a:rPr>
                        <a:t>References:</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sz="1400" dirty="0">
                          <a:effectLst/>
                        </a:rPr>
                        <a:t>[TGN] http://www.getty.edu/research/tools/vocabulary/tgn/index.html</a:t>
                      </a:r>
                    </a:p>
                  </a:txBody>
                  <a:tcPr marL="63063" marR="63063" marT="31531" marB="31531">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19973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976" y="1"/>
            <a:ext cx="10515600" cy="926592"/>
          </a:xfrm>
        </p:spPr>
        <p:txBody>
          <a:bodyPr>
            <a:normAutofit/>
          </a:bodyPr>
          <a:lstStyle/>
          <a:p>
            <a:r>
              <a:rPr lang="en-US" b="1" dirty="0"/>
              <a:t>The Elements</a:t>
            </a:r>
            <a:r>
              <a:rPr lang="en-US" baseline="30000" dirty="0"/>
              <a:t>(continued)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98080821"/>
              </p:ext>
            </p:extLst>
          </p:nvPr>
        </p:nvGraphicFramePr>
        <p:xfrm>
          <a:off x="633095" y="926595"/>
          <a:ext cx="10233024" cy="2591009"/>
        </p:xfrm>
        <a:graphic>
          <a:graphicData uri="http://schemas.openxmlformats.org/drawingml/2006/table">
            <a:tbl>
              <a:tblPr/>
              <a:tblGrid>
                <a:gridCol w="1646809">
                  <a:extLst>
                    <a:ext uri="{9D8B030D-6E8A-4147-A177-3AD203B41FA5}">
                      <a16:colId xmlns:a16="http://schemas.microsoft.com/office/drawing/2014/main" val="20000"/>
                    </a:ext>
                  </a:extLst>
                </a:gridCol>
                <a:gridCol w="8586215">
                  <a:extLst>
                    <a:ext uri="{9D8B030D-6E8A-4147-A177-3AD203B41FA5}">
                      <a16:colId xmlns:a16="http://schemas.microsoft.com/office/drawing/2014/main" val="20001"/>
                    </a:ext>
                  </a:extLst>
                </a:gridCol>
              </a:tblGrid>
              <a:tr h="365760">
                <a:tc gridSpan="2">
                  <a:txBody>
                    <a:bodyPr/>
                    <a:lstStyle/>
                    <a:p>
                      <a:pPr fontAlgn="t"/>
                      <a:r>
                        <a:rPr lang="en-US" dirty="0">
                          <a:solidFill>
                            <a:schemeClr val="bg1"/>
                          </a:solidFill>
                          <a:effectLst/>
                          <a:latin typeface="Verdana" panose="020B0604030504040204" pitchFamily="34" charset="0"/>
                        </a:rPr>
                        <a:t>3- Term Name: </a:t>
                      </a:r>
                      <a:r>
                        <a:rPr lang="en-US" b="1" dirty="0">
                          <a:solidFill>
                            <a:schemeClr val="bg1"/>
                          </a:solidFill>
                          <a:effectLst/>
                          <a:latin typeface="Verdana" panose="020B0604030504040204" pitchFamily="34" charset="0"/>
                        </a:rPr>
                        <a:t>creator</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65760">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2"/>
                        </a:rPr>
                        <a:t>http://purl.org/dc/elements/1.1/creator</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65760">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b="1" dirty="0">
                          <a:effectLst/>
                        </a:rPr>
                        <a:t>Creator</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615065">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An entity primarily responsible for </a:t>
                      </a:r>
                      <a:r>
                        <a:rPr lang="en-US" b="1" dirty="0">
                          <a:effectLst/>
                        </a:rPr>
                        <a:t>making</a:t>
                      </a:r>
                      <a:r>
                        <a:rPr lang="en-US" dirty="0">
                          <a:effectLst/>
                        </a:rPr>
                        <a:t>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878664">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Examples of a Creator include a </a:t>
                      </a:r>
                      <a:r>
                        <a:rPr lang="en-US" b="1" dirty="0">
                          <a:effectLst/>
                        </a:rPr>
                        <a:t>person</a:t>
                      </a:r>
                      <a:r>
                        <a:rPr lang="en-US" dirty="0">
                          <a:effectLst/>
                        </a:rPr>
                        <a:t>, an </a:t>
                      </a:r>
                      <a:r>
                        <a:rPr lang="en-US" b="1" dirty="0">
                          <a:effectLst/>
                        </a:rPr>
                        <a:t>organization</a:t>
                      </a:r>
                      <a:r>
                        <a:rPr lang="en-US" dirty="0">
                          <a:effectLst/>
                        </a:rPr>
                        <a:t>, or a </a:t>
                      </a:r>
                      <a:r>
                        <a:rPr lang="en-US" b="1" dirty="0">
                          <a:effectLst/>
                        </a:rPr>
                        <a:t>service</a:t>
                      </a:r>
                      <a:r>
                        <a:rPr lang="en-US" dirty="0">
                          <a:effectLst/>
                        </a:rPr>
                        <a:t>. Typically, the name of a Creator should be used to indicate the entity.</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39652384"/>
              </p:ext>
            </p:extLst>
          </p:nvPr>
        </p:nvGraphicFramePr>
        <p:xfrm>
          <a:off x="658368" y="3681985"/>
          <a:ext cx="10229087" cy="2912857"/>
        </p:xfrm>
        <a:graphic>
          <a:graphicData uri="http://schemas.openxmlformats.org/drawingml/2006/table">
            <a:tbl>
              <a:tblPr/>
              <a:tblGrid>
                <a:gridCol w="1464876">
                  <a:extLst>
                    <a:ext uri="{9D8B030D-6E8A-4147-A177-3AD203B41FA5}">
                      <a16:colId xmlns:a16="http://schemas.microsoft.com/office/drawing/2014/main" val="20000"/>
                    </a:ext>
                  </a:extLst>
                </a:gridCol>
                <a:gridCol w="8764211">
                  <a:extLst>
                    <a:ext uri="{9D8B030D-6E8A-4147-A177-3AD203B41FA5}">
                      <a16:colId xmlns:a16="http://schemas.microsoft.com/office/drawing/2014/main" val="20001"/>
                    </a:ext>
                  </a:extLst>
                </a:gridCol>
              </a:tblGrid>
              <a:tr h="365760">
                <a:tc gridSpan="2">
                  <a:txBody>
                    <a:bodyPr/>
                    <a:lstStyle/>
                    <a:p>
                      <a:pPr fontAlgn="t"/>
                      <a:r>
                        <a:rPr lang="en-US" dirty="0">
                          <a:solidFill>
                            <a:schemeClr val="bg1"/>
                          </a:solidFill>
                          <a:effectLst/>
                          <a:latin typeface="Verdana" panose="020B0604030504040204" pitchFamily="34" charset="0"/>
                        </a:rPr>
                        <a:t>4- Term Name: </a:t>
                      </a:r>
                      <a:r>
                        <a:rPr lang="en-US" b="1" dirty="0">
                          <a:solidFill>
                            <a:schemeClr val="bg1"/>
                          </a:solidFill>
                          <a:effectLst/>
                          <a:latin typeface="Verdana" panose="020B0604030504040204" pitchFamily="34" charset="0"/>
                        </a:rPr>
                        <a:t>date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65760">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3"/>
                        </a:rPr>
                        <a:t>http://purl.org/dc/elements/1.1/date</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65760">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b="1" dirty="0">
                          <a:effectLst/>
                        </a:rPr>
                        <a:t>Date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438426">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A point or period of time associated with an event in the lifecycle of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1011391">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Date may be used to express temporal information at any level of granularity. Recommended best practice is to use an encoding scheme, such as the </a:t>
                      </a:r>
                      <a:r>
                        <a:rPr lang="en-US" b="1" dirty="0">
                          <a:effectLst/>
                        </a:rPr>
                        <a:t>W3C</a:t>
                      </a:r>
                      <a:r>
                        <a:rPr lang="en-US" dirty="0">
                          <a:effectLst/>
                        </a:rPr>
                        <a:t>DTF profile of ISO 8601 [W3CDTF].</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r h="365760">
                <a:tc>
                  <a:txBody>
                    <a:bodyPr/>
                    <a:lstStyle/>
                    <a:p>
                      <a:pPr fontAlgn="t"/>
                      <a:r>
                        <a:rPr lang="en-US">
                          <a:effectLst/>
                        </a:rPr>
                        <a:t>References:</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[W3CDTF] </a:t>
                      </a:r>
                      <a:r>
                        <a:rPr lang="en-US" dirty="0">
                          <a:effectLst/>
                          <a:hlinkClick r:id="rId4" action="ppaction://hlinkfile"/>
                        </a:rPr>
                        <a:t>http://www.w3.org/TR/NOTE-datetime</a:t>
                      </a:r>
                      <a:endParaRPr lang="en-US" dirty="0">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026066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976" y="1"/>
            <a:ext cx="10515600" cy="926592"/>
          </a:xfrm>
        </p:spPr>
        <p:txBody>
          <a:bodyPr>
            <a:normAutofit/>
          </a:bodyPr>
          <a:lstStyle/>
          <a:p>
            <a:r>
              <a:rPr lang="en-US" b="1" dirty="0"/>
              <a:t>The Elements</a:t>
            </a:r>
            <a:r>
              <a:rPr lang="en-US" baseline="30000" dirty="0"/>
              <a:t>(continued)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72075455"/>
              </p:ext>
            </p:extLst>
          </p:nvPr>
        </p:nvGraphicFramePr>
        <p:xfrm>
          <a:off x="633095" y="926595"/>
          <a:ext cx="10233024" cy="2591009"/>
        </p:xfrm>
        <a:graphic>
          <a:graphicData uri="http://schemas.openxmlformats.org/drawingml/2006/table">
            <a:tbl>
              <a:tblPr/>
              <a:tblGrid>
                <a:gridCol w="1646809">
                  <a:extLst>
                    <a:ext uri="{9D8B030D-6E8A-4147-A177-3AD203B41FA5}">
                      <a16:colId xmlns:a16="http://schemas.microsoft.com/office/drawing/2014/main" val="20000"/>
                    </a:ext>
                  </a:extLst>
                </a:gridCol>
                <a:gridCol w="8586215">
                  <a:extLst>
                    <a:ext uri="{9D8B030D-6E8A-4147-A177-3AD203B41FA5}">
                      <a16:colId xmlns:a16="http://schemas.microsoft.com/office/drawing/2014/main" val="20001"/>
                    </a:ext>
                  </a:extLst>
                </a:gridCol>
              </a:tblGrid>
              <a:tr h="351465">
                <a:tc gridSpan="2">
                  <a:txBody>
                    <a:bodyPr/>
                    <a:lstStyle/>
                    <a:p>
                      <a:pPr fontAlgn="t"/>
                      <a:r>
                        <a:rPr lang="en-US" dirty="0">
                          <a:solidFill>
                            <a:schemeClr val="bg1"/>
                          </a:solidFill>
                          <a:effectLst/>
                          <a:latin typeface="Verdana" panose="020B0604030504040204" pitchFamily="34" charset="0"/>
                        </a:rPr>
                        <a:t>5- Term Name: </a:t>
                      </a:r>
                      <a:r>
                        <a:rPr lang="en-US" b="1" dirty="0">
                          <a:solidFill>
                            <a:schemeClr val="bg1"/>
                          </a:solidFill>
                          <a:effectLst/>
                          <a:latin typeface="Verdana" panose="020B0604030504040204" pitchFamily="34" charset="0"/>
                        </a:rPr>
                        <a:t>description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51465">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2"/>
                        </a:rPr>
                        <a:t>http://purl.org/dc/elements/1.1/description</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51465">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Description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615065">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An account of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878664">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Description may include but is not limited to: an </a:t>
                      </a:r>
                      <a:r>
                        <a:rPr lang="en-US" b="1" dirty="0">
                          <a:effectLst/>
                        </a:rPr>
                        <a:t>abstract</a:t>
                      </a:r>
                      <a:r>
                        <a:rPr lang="en-US" dirty="0">
                          <a:effectLst/>
                        </a:rPr>
                        <a:t>, a </a:t>
                      </a:r>
                      <a:r>
                        <a:rPr lang="en-US" b="1" dirty="0">
                          <a:effectLst/>
                        </a:rPr>
                        <a:t>table of contents</a:t>
                      </a:r>
                      <a:r>
                        <a:rPr lang="en-US" dirty="0">
                          <a:effectLst/>
                        </a:rPr>
                        <a:t>, a </a:t>
                      </a:r>
                      <a:r>
                        <a:rPr lang="en-US" b="1" dirty="0">
                          <a:effectLst/>
                        </a:rPr>
                        <a:t>graphical representation</a:t>
                      </a:r>
                      <a:r>
                        <a:rPr lang="en-US" dirty="0">
                          <a:effectLst/>
                        </a:rPr>
                        <a:t>, or a </a:t>
                      </a:r>
                      <a:r>
                        <a:rPr lang="en-US" b="1" dirty="0">
                          <a:effectLst/>
                        </a:rPr>
                        <a:t>free-text account </a:t>
                      </a:r>
                      <a:r>
                        <a:rPr lang="en-US" dirty="0">
                          <a:effectLst/>
                        </a:rPr>
                        <a:t>of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78535928"/>
              </p:ext>
            </p:extLst>
          </p:nvPr>
        </p:nvGraphicFramePr>
        <p:xfrm>
          <a:off x="658368" y="3681985"/>
          <a:ext cx="10229087" cy="2912857"/>
        </p:xfrm>
        <a:graphic>
          <a:graphicData uri="http://schemas.openxmlformats.org/drawingml/2006/table">
            <a:tbl>
              <a:tblPr/>
              <a:tblGrid>
                <a:gridCol w="1464876">
                  <a:extLst>
                    <a:ext uri="{9D8B030D-6E8A-4147-A177-3AD203B41FA5}">
                      <a16:colId xmlns:a16="http://schemas.microsoft.com/office/drawing/2014/main" val="20000"/>
                    </a:ext>
                  </a:extLst>
                </a:gridCol>
                <a:gridCol w="8764211">
                  <a:extLst>
                    <a:ext uri="{9D8B030D-6E8A-4147-A177-3AD203B41FA5}">
                      <a16:colId xmlns:a16="http://schemas.microsoft.com/office/drawing/2014/main" val="20001"/>
                    </a:ext>
                  </a:extLst>
                </a:gridCol>
              </a:tblGrid>
              <a:tr h="314201">
                <a:tc gridSpan="2">
                  <a:txBody>
                    <a:bodyPr/>
                    <a:lstStyle/>
                    <a:p>
                      <a:pPr fontAlgn="t"/>
                      <a:r>
                        <a:rPr lang="en-US" dirty="0">
                          <a:solidFill>
                            <a:schemeClr val="bg1"/>
                          </a:solidFill>
                          <a:effectLst/>
                          <a:latin typeface="Verdana" panose="020B0604030504040204" pitchFamily="34" charset="0"/>
                        </a:rPr>
                        <a:t>6- Term Name: </a:t>
                      </a:r>
                      <a:r>
                        <a:rPr lang="en-US" b="1" dirty="0">
                          <a:solidFill>
                            <a:schemeClr val="bg1"/>
                          </a:solidFill>
                          <a:effectLst/>
                          <a:latin typeface="Verdana" panose="020B0604030504040204" pitchFamily="34" charset="0"/>
                        </a:rPr>
                        <a:t>format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14201">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3"/>
                        </a:rPr>
                        <a:t>http://purl.org/dc/elements/1.1/format</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14201">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Format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438426">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The </a:t>
                      </a:r>
                      <a:r>
                        <a:rPr lang="en-US" b="1" dirty="0">
                          <a:effectLst/>
                        </a:rPr>
                        <a:t>file format</a:t>
                      </a:r>
                      <a:r>
                        <a:rPr lang="en-US" dirty="0">
                          <a:effectLst/>
                        </a:rPr>
                        <a:t>, </a:t>
                      </a:r>
                      <a:r>
                        <a:rPr lang="en-US" b="1" dirty="0">
                          <a:effectLst/>
                        </a:rPr>
                        <a:t>physical</a:t>
                      </a:r>
                      <a:r>
                        <a:rPr lang="en-US" dirty="0">
                          <a:effectLst/>
                        </a:rPr>
                        <a:t> medium, or </a:t>
                      </a:r>
                      <a:r>
                        <a:rPr lang="en-US" b="1" dirty="0">
                          <a:effectLst/>
                        </a:rPr>
                        <a:t>dimensions</a:t>
                      </a:r>
                      <a:r>
                        <a:rPr lang="en-US" dirty="0">
                          <a:effectLst/>
                        </a:rPr>
                        <a:t> of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1011391">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Examples of dimensions include </a:t>
                      </a:r>
                      <a:r>
                        <a:rPr lang="en-US" b="1" dirty="0">
                          <a:effectLst/>
                        </a:rPr>
                        <a:t>size</a:t>
                      </a:r>
                      <a:r>
                        <a:rPr lang="en-US" dirty="0">
                          <a:effectLst/>
                        </a:rPr>
                        <a:t> and </a:t>
                      </a:r>
                      <a:r>
                        <a:rPr lang="en-US" b="1" dirty="0">
                          <a:effectLst/>
                        </a:rPr>
                        <a:t>duration</a:t>
                      </a:r>
                      <a:r>
                        <a:rPr lang="en-US" dirty="0">
                          <a:effectLst/>
                        </a:rPr>
                        <a:t>. Recommended best practice is to use a controlled vocabulary such as the list of Internet Media Types [MIME].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r h="314201">
                <a:tc>
                  <a:txBody>
                    <a:bodyPr/>
                    <a:lstStyle/>
                    <a:p>
                      <a:pPr fontAlgn="t"/>
                      <a:r>
                        <a:rPr lang="en-US">
                          <a:effectLst/>
                        </a:rPr>
                        <a:t>References:</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[MIME] </a:t>
                      </a:r>
                      <a:r>
                        <a:rPr lang="en-US" dirty="0">
                          <a:effectLst/>
                          <a:hlinkClick r:id="rId4" action="ppaction://hlinkfile"/>
                        </a:rPr>
                        <a:t>http://www.iana.org/assignments/media-types/</a:t>
                      </a:r>
                      <a:endParaRPr lang="en-US" dirty="0">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62139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976" y="1"/>
            <a:ext cx="10515600" cy="926592"/>
          </a:xfrm>
        </p:spPr>
        <p:txBody>
          <a:bodyPr>
            <a:normAutofit/>
          </a:bodyPr>
          <a:lstStyle/>
          <a:p>
            <a:r>
              <a:rPr lang="en-US" b="1" dirty="0"/>
              <a:t>The Elements</a:t>
            </a:r>
            <a:r>
              <a:rPr lang="en-US" baseline="30000" dirty="0"/>
              <a:t>(continued)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5179310"/>
              </p:ext>
            </p:extLst>
          </p:nvPr>
        </p:nvGraphicFramePr>
        <p:xfrm>
          <a:off x="633095" y="926595"/>
          <a:ext cx="10233024" cy="2353053"/>
        </p:xfrm>
        <a:graphic>
          <a:graphicData uri="http://schemas.openxmlformats.org/drawingml/2006/table">
            <a:tbl>
              <a:tblPr/>
              <a:tblGrid>
                <a:gridCol w="1646809">
                  <a:extLst>
                    <a:ext uri="{9D8B030D-6E8A-4147-A177-3AD203B41FA5}">
                      <a16:colId xmlns:a16="http://schemas.microsoft.com/office/drawing/2014/main" val="20000"/>
                    </a:ext>
                  </a:extLst>
                </a:gridCol>
                <a:gridCol w="8586215">
                  <a:extLst>
                    <a:ext uri="{9D8B030D-6E8A-4147-A177-3AD203B41FA5}">
                      <a16:colId xmlns:a16="http://schemas.microsoft.com/office/drawing/2014/main" val="20001"/>
                    </a:ext>
                  </a:extLst>
                </a:gridCol>
              </a:tblGrid>
              <a:tr h="351465">
                <a:tc gridSpan="2">
                  <a:txBody>
                    <a:bodyPr/>
                    <a:lstStyle/>
                    <a:p>
                      <a:pPr fontAlgn="t"/>
                      <a:r>
                        <a:rPr lang="en-US" dirty="0">
                          <a:solidFill>
                            <a:schemeClr val="bg1"/>
                          </a:solidFill>
                          <a:effectLst/>
                          <a:latin typeface="Verdana" panose="020B0604030504040204" pitchFamily="34" charset="0"/>
                        </a:rPr>
                        <a:t>7- Term Name: </a:t>
                      </a:r>
                      <a:r>
                        <a:rPr lang="en-US" b="1" dirty="0">
                          <a:solidFill>
                            <a:schemeClr val="bg1"/>
                          </a:solidFill>
                          <a:effectLst/>
                          <a:latin typeface="Verdana" panose="020B0604030504040204" pitchFamily="34" charset="0"/>
                        </a:rPr>
                        <a:t>identifier</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51465">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2"/>
                        </a:rPr>
                        <a:t>http://purl.org/dc/elements/1.1/identifier</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51465">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Identifier</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615065">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An unambiguous reference to the resource within a given context.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640708">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Recommended best practice is to identify the resource by means of a string conforming to a formal identification system.</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696625695"/>
              </p:ext>
            </p:extLst>
          </p:nvPr>
        </p:nvGraphicFramePr>
        <p:xfrm>
          <a:off x="658368" y="3681985"/>
          <a:ext cx="10229087" cy="2340863"/>
        </p:xfrm>
        <a:graphic>
          <a:graphicData uri="http://schemas.openxmlformats.org/drawingml/2006/table">
            <a:tbl>
              <a:tblPr/>
              <a:tblGrid>
                <a:gridCol w="1464876">
                  <a:extLst>
                    <a:ext uri="{9D8B030D-6E8A-4147-A177-3AD203B41FA5}">
                      <a16:colId xmlns:a16="http://schemas.microsoft.com/office/drawing/2014/main" val="20000"/>
                    </a:ext>
                  </a:extLst>
                </a:gridCol>
                <a:gridCol w="8764211">
                  <a:extLst>
                    <a:ext uri="{9D8B030D-6E8A-4147-A177-3AD203B41FA5}">
                      <a16:colId xmlns:a16="http://schemas.microsoft.com/office/drawing/2014/main" val="20001"/>
                    </a:ext>
                  </a:extLst>
                </a:gridCol>
              </a:tblGrid>
              <a:tr h="314201">
                <a:tc gridSpan="2">
                  <a:txBody>
                    <a:bodyPr/>
                    <a:lstStyle/>
                    <a:p>
                      <a:pPr fontAlgn="t"/>
                      <a:r>
                        <a:rPr lang="en-US" dirty="0">
                          <a:solidFill>
                            <a:schemeClr val="bg1"/>
                          </a:solidFill>
                          <a:effectLst/>
                          <a:latin typeface="Verdana" panose="020B0604030504040204" pitchFamily="34" charset="0"/>
                        </a:rPr>
                        <a:t>8- Term Name: </a:t>
                      </a:r>
                      <a:r>
                        <a:rPr lang="en-US" b="1" dirty="0">
                          <a:solidFill>
                            <a:schemeClr val="bg1"/>
                          </a:solidFill>
                          <a:effectLst/>
                          <a:latin typeface="Verdana" panose="020B0604030504040204" pitchFamily="34" charset="0"/>
                        </a:rPr>
                        <a:t>language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hMerge="1">
                  <a:txBody>
                    <a:bodyPr/>
                    <a:lstStyle/>
                    <a:p>
                      <a:endParaRPr lang="en-US"/>
                    </a:p>
                  </a:txBody>
                  <a:tcPr/>
                </a:tc>
                <a:extLst>
                  <a:ext uri="{0D108BD9-81ED-4DB2-BD59-A6C34878D82A}">
                    <a16:rowId xmlns:a16="http://schemas.microsoft.com/office/drawing/2014/main" val="10000"/>
                  </a:ext>
                </a:extLst>
              </a:tr>
              <a:tr h="314201">
                <a:tc>
                  <a:txBody>
                    <a:bodyPr/>
                    <a:lstStyle/>
                    <a:p>
                      <a:pPr fontAlgn="t"/>
                      <a:r>
                        <a:rPr lang="en-US">
                          <a:effectLst/>
                        </a:rPr>
                        <a:t>URI:</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u="sng">
                          <a:solidFill>
                            <a:srgbClr val="666666"/>
                          </a:solidFill>
                          <a:effectLst/>
                          <a:hlinkClick r:id="rId3"/>
                        </a:rPr>
                        <a:t>http://purl.org/dc/elements/1.1/language</a:t>
                      </a:r>
                      <a:endParaRPr lang="en-US">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1"/>
                  </a:ext>
                </a:extLst>
              </a:tr>
              <a:tr h="314201">
                <a:tc>
                  <a:txBody>
                    <a:bodyPr/>
                    <a:lstStyle/>
                    <a:p>
                      <a:pPr fontAlgn="t"/>
                      <a:r>
                        <a:rPr lang="en-US">
                          <a:effectLst/>
                        </a:rPr>
                        <a:t>Label:</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Language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2"/>
                  </a:ext>
                </a:extLst>
              </a:tr>
              <a:tr h="438426">
                <a:tc>
                  <a:txBody>
                    <a:bodyPr/>
                    <a:lstStyle/>
                    <a:p>
                      <a:pPr fontAlgn="t"/>
                      <a:r>
                        <a:rPr lang="en-US">
                          <a:effectLst/>
                        </a:rPr>
                        <a:t>Definition:</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A language of the resource.</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3"/>
                  </a:ext>
                </a:extLst>
              </a:tr>
              <a:tr h="439397">
                <a:tc>
                  <a:txBody>
                    <a:bodyPr/>
                    <a:lstStyle/>
                    <a:p>
                      <a:pPr fontAlgn="t"/>
                      <a:r>
                        <a:rPr lang="en-US">
                          <a:effectLst/>
                        </a:rPr>
                        <a:t>Comment: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a:effectLst/>
                        </a:rPr>
                        <a:t>Recommended best practice is to use a controlled vocabulary such as RFC 4646 [RFC4646].</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4"/>
                  </a:ext>
                </a:extLst>
              </a:tr>
              <a:tr h="314201">
                <a:tc>
                  <a:txBody>
                    <a:bodyPr/>
                    <a:lstStyle/>
                    <a:p>
                      <a:pPr fontAlgn="t"/>
                      <a:r>
                        <a:rPr lang="en-US">
                          <a:effectLst/>
                        </a:rPr>
                        <a:t>References:</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US" dirty="0">
                          <a:effectLst/>
                        </a:rPr>
                        <a:t>[RFC4646] </a:t>
                      </a:r>
                      <a:r>
                        <a:rPr lang="en-US" dirty="0">
                          <a:effectLst/>
                          <a:hlinkClick r:id="rId4" action="ppaction://hlinkfile"/>
                        </a:rPr>
                        <a:t>http://www.ietf.org/rfc/rfc4646.txt</a:t>
                      </a:r>
                      <a:endParaRPr lang="en-US" dirty="0">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944611274"/>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TM04033923[[fn=Depth]]</Template>
  <TotalTime>443</TotalTime>
  <Words>2392</Words>
  <Application>Microsoft Office PowerPoint</Application>
  <PresentationFormat>Widescreen</PresentationFormat>
  <Paragraphs>273</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BernhardFashion BT</vt:lpstr>
      <vt:lpstr>Calibri</vt:lpstr>
      <vt:lpstr>Corbel</vt:lpstr>
      <vt:lpstr>Helvetica-Bold</vt:lpstr>
      <vt:lpstr>Verdana</vt:lpstr>
      <vt:lpstr>Depth</vt:lpstr>
      <vt:lpstr>Dublin Core</vt:lpstr>
      <vt:lpstr>Metadata for Interoperability</vt:lpstr>
      <vt:lpstr>The Dublin Core Metadata Initiative</vt:lpstr>
      <vt:lpstr>Dublin Core defined</vt:lpstr>
      <vt:lpstr>Dublin Core defined (continued)</vt:lpstr>
      <vt:lpstr>The Elements</vt:lpstr>
      <vt:lpstr>The Elements(continued)</vt:lpstr>
      <vt:lpstr>The Elements(continued)</vt:lpstr>
      <vt:lpstr>The Elements(continued)</vt:lpstr>
      <vt:lpstr>The Elements(continued)</vt:lpstr>
      <vt:lpstr>The Elements(continued)</vt:lpstr>
      <vt:lpstr>The Elements(continued)</vt:lpstr>
      <vt:lpstr>The Elements(continued)</vt:lpstr>
      <vt:lpstr>Typical Example (can be repeated endlessly)</vt:lpstr>
      <vt:lpstr>Dublin Core Qualifiers</vt:lpstr>
      <vt:lpstr>Dublin Core element set goals:</vt:lpstr>
      <vt:lpstr>Ontologies (by Dublin Core)</vt:lpstr>
      <vt:lpstr>Dublin Core Applications</vt:lpstr>
      <vt:lpstr>Syntaxes for Dublin Core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Dublin Core</dc:title>
  <dc:creator>Ammar Yakan</dc:creator>
  <cp:lastModifiedBy>Ammar Yakan</cp:lastModifiedBy>
  <cp:revision>35</cp:revision>
  <dcterms:created xsi:type="dcterms:W3CDTF">2016-12-01T17:17:51Z</dcterms:created>
  <dcterms:modified xsi:type="dcterms:W3CDTF">2016-12-03T06:18:55Z</dcterms:modified>
</cp:coreProperties>
</file>